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1"/>
  </p:notesMasterIdLst>
  <p:sldIdLst>
    <p:sldId id="256" r:id="rId2"/>
    <p:sldId id="258" r:id="rId3"/>
    <p:sldId id="259" r:id="rId4"/>
    <p:sldId id="257"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DA0A031E-A074-4C06-9E1F-74ED53A699A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CB57FF5-6F95-4E01-8A40-0B74805D532D}">
      <dgm:prSet/>
      <dgm:spPr/>
      <dgm:t>
        <a:bodyPr/>
        <a:lstStyle/>
        <a:p>
          <a:r>
            <a:rPr lang="en-US" b="1"/>
            <a:t>Frank Richard Stockton </a:t>
          </a:r>
          <a:r>
            <a:rPr lang="en-US"/>
            <a:t>was born in 1834 and passed away just after the turn of the century in 1902.</a:t>
          </a:r>
        </a:p>
      </dgm:t>
    </dgm:pt>
    <dgm:pt modelId="{EAAC7285-D10A-4061-856E-D34EF53B2051}" type="parTrans" cxnId="{816F3776-1AF7-4C87-8381-9CBB14F66A3A}">
      <dgm:prSet/>
      <dgm:spPr/>
      <dgm:t>
        <a:bodyPr/>
        <a:lstStyle/>
        <a:p>
          <a:endParaRPr lang="en-US"/>
        </a:p>
      </dgm:t>
    </dgm:pt>
    <dgm:pt modelId="{E95B8963-16AB-46C5-AD14-47EA458936B3}" type="sibTrans" cxnId="{816F3776-1AF7-4C87-8381-9CBB14F66A3A}">
      <dgm:prSet/>
      <dgm:spPr/>
      <dgm:t>
        <a:bodyPr/>
        <a:lstStyle/>
        <a:p>
          <a:endParaRPr lang="en-US"/>
        </a:p>
      </dgm:t>
    </dgm:pt>
    <dgm:pt modelId="{A21736F6-2FE5-4DC2-ADAA-DE8DB708C5CE}">
      <dgm:prSet/>
      <dgm:spPr/>
      <dgm:t>
        <a:bodyPr/>
        <a:lstStyle/>
        <a:p>
          <a:r>
            <a:rPr lang="en-US"/>
            <a:t>He mainly wrote short stories that were youth-oriented. These stories became very popular in the last decade of the 19</a:t>
          </a:r>
          <a:r>
            <a:rPr lang="en-US" baseline="30000"/>
            <a:t>th</a:t>
          </a:r>
          <a:r>
            <a:rPr lang="en-US"/>
            <a:t> century.</a:t>
          </a:r>
        </a:p>
      </dgm:t>
    </dgm:pt>
    <dgm:pt modelId="{64A661FF-EA68-4C04-A8BE-7150EDD18E3B}" type="parTrans" cxnId="{E445DA1E-C88A-4E12-9F7B-31411046A24C}">
      <dgm:prSet/>
      <dgm:spPr/>
      <dgm:t>
        <a:bodyPr/>
        <a:lstStyle/>
        <a:p>
          <a:endParaRPr lang="en-US"/>
        </a:p>
      </dgm:t>
    </dgm:pt>
    <dgm:pt modelId="{71884D97-C717-44DB-91D8-D3DD52481E59}" type="sibTrans" cxnId="{E445DA1E-C88A-4E12-9F7B-31411046A24C}">
      <dgm:prSet/>
      <dgm:spPr/>
      <dgm:t>
        <a:bodyPr/>
        <a:lstStyle/>
        <a:p>
          <a:endParaRPr lang="en-US"/>
        </a:p>
      </dgm:t>
    </dgm:pt>
    <dgm:pt modelId="{AA615730-FAFB-443C-949E-054D73534073}">
      <dgm:prSet/>
      <dgm:spPr/>
      <dgm:t>
        <a:bodyPr/>
        <a:lstStyle/>
        <a:p>
          <a:r>
            <a:rPr lang="en-US"/>
            <a:t>It is important to understand that his stories dealt with issues like greed, violence and abuse of power, which were not very touched-upon in the children’s stories of the time.</a:t>
          </a:r>
        </a:p>
      </dgm:t>
    </dgm:pt>
    <dgm:pt modelId="{EA701899-957A-4CC2-8C24-69FFB95CD17C}" type="parTrans" cxnId="{6895BACB-8A62-40C9-8882-20F98FF12A59}">
      <dgm:prSet/>
      <dgm:spPr/>
      <dgm:t>
        <a:bodyPr/>
        <a:lstStyle/>
        <a:p>
          <a:endParaRPr lang="en-US"/>
        </a:p>
      </dgm:t>
    </dgm:pt>
    <dgm:pt modelId="{C661DEA1-D98A-43E4-B23A-89609605F3D0}" type="sibTrans" cxnId="{6895BACB-8A62-40C9-8882-20F98FF12A59}">
      <dgm:prSet/>
      <dgm:spPr/>
      <dgm:t>
        <a:bodyPr/>
        <a:lstStyle/>
        <a:p>
          <a:endParaRPr lang="en-US"/>
        </a:p>
      </dgm:t>
    </dgm:pt>
    <dgm:pt modelId="{ECC70F72-F400-46DA-9D41-C1097EEA1016}" type="pres">
      <dgm:prSet presAssocID="{DA0A031E-A074-4C06-9E1F-74ED53A699A4}" presName="root" presStyleCnt="0">
        <dgm:presLayoutVars>
          <dgm:dir/>
          <dgm:resizeHandles val="exact"/>
        </dgm:presLayoutVars>
      </dgm:prSet>
      <dgm:spPr/>
    </dgm:pt>
    <dgm:pt modelId="{667BFF34-3EBD-43C5-BAFD-3603A4D41B69}" type="pres">
      <dgm:prSet presAssocID="{0CB57FF5-6F95-4E01-8A40-0B74805D532D}" presName="compNode" presStyleCnt="0"/>
      <dgm:spPr/>
    </dgm:pt>
    <dgm:pt modelId="{FFC24EF3-F1A6-4909-AF3C-00B9CF339CB3}" type="pres">
      <dgm:prSet presAssocID="{0CB57FF5-6F95-4E01-8A40-0B74805D532D}" presName="bgRect" presStyleLbl="bgShp" presStyleIdx="0" presStyleCnt="3"/>
      <dgm:spPr/>
    </dgm:pt>
    <dgm:pt modelId="{8C885C1B-C49D-431C-B77A-168CB81E4374}" type="pres">
      <dgm:prSet presAssocID="{0CB57FF5-6F95-4E01-8A40-0B74805D532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97D1F016-2EE2-42AA-814D-50BF5B43323F}" type="pres">
      <dgm:prSet presAssocID="{0CB57FF5-6F95-4E01-8A40-0B74805D532D}" presName="spaceRect" presStyleCnt="0"/>
      <dgm:spPr/>
    </dgm:pt>
    <dgm:pt modelId="{82EE1CFF-28D7-4635-8046-4AB7AF14652C}" type="pres">
      <dgm:prSet presAssocID="{0CB57FF5-6F95-4E01-8A40-0B74805D532D}" presName="parTx" presStyleLbl="revTx" presStyleIdx="0" presStyleCnt="3">
        <dgm:presLayoutVars>
          <dgm:chMax val="0"/>
          <dgm:chPref val="0"/>
        </dgm:presLayoutVars>
      </dgm:prSet>
      <dgm:spPr/>
    </dgm:pt>
    <dgm:pt modelId="{3FBBE082-9CAD-467D-8B2F-DD08029BF440}" type="pres">
      <dgm:prSet presAssocID="{E95B8963-16AB-46C5-AD14-47EA458936B3}" presName="sibTrans" presStyleCnt="0"/>
      <dgm:spPr/>
    </dgm:pt>
    <dgm:pt modelId="{37255A7A-B8C1-47D1-90C0-5D1EE3B10F06}" type="pres">
      <dgm:prSet presAssocID="{A21736F6-2FE5-4DC2-ADAA-DE8DB708C5CE}" presName="compNode" presStyleCnt="0"/>
      <dgm:spPr/>
    </dgm:pt>
    <dgm:pt modelId="{9DFC6E02-FC9D-4DD1-B906-FC76C5C9257D}" type="pres">
      <dgm:prSet presAssocID="{A21736F6-2FE5-4DC2-ADAA-DE8DB708C5CE}" presName="bgRect" presStyleLbl="bgShp" presStyleIdx="1" presStyleCnt="3"/>
      <dgm:spPr/>
    </dgm:pt>
    <dgm:pt modelId="{5F9CC266-EF85-4F0A-9CF3-C730A81194E3}" type="pres">
      <dgm:prSet presAssocID="{A21736F6-2FE5-4DC2-ADAA-DE8DB708C5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0AA213E7-8BE5-4D1E-B92F-B2AB188FE7FF}" type="pres">
      <dgm:prSet presAssocID="{A21736F6-2FE5-4DC2-ADAA-DE8DB708C5CE}" presName="spaceRect" presStyleCnt="0"/>
      <dgm:spPr/>
    </dgm:pt>
    <dgm:pt modelId="{576AFBFF-1422-4FB9-BD58-668372066CE2}" type="pres">
      <dgm:prSet presAssocID="{A21736F6-2FE5-4DC2-ADAA-DE8DB708C5CE}" presName="parTx" presStyleLbl="revTx" presStyleIdx="1" presStyleCnt="3">
        <dgm:presLayoutVars>
          <dgm:chMax val="0"/>
          <dgm:chPref val="0"/>
        </dgm:presLayoutVars>
      </dgm:prSet>
      <dgm:spPr/>
    </dgm:pt>
    <dgm:pt modelId="{AF34AD15-6C91-48A6-9979-DCD4BCA8EAE1}" type="pres">
      <dgm:prSet presAssocID="{71884D97-C717-44DB-91D8-D3DD52481E59}" presName="sibTrans" presStyleCnt="0"/>
      <dgm:spPr/>
    </dgm:pt>
    <dgm:pt modelId="{A79F1C35-F53E-4546-82F1-79031E3B3C05}" type="pres">
      <dgm:prSet presAssocID="{AA615730-FAFB-443C-949E-054D73534073}" presName="compNode" presStyleCnt="0"/>
      <dgm:spPr/>
    </dgm:pt>
    <dgm:pt modelId="{2341FBB5-D195-4A62-937C-0992B6A99CD5}" type="pres">
      <dgm:prSet presAssocID="{AA615730-FAFB-443C-949E-054D73534073}" presName="bgRect" presStyleLbl="bgShp" presStyleIdx="2" presStyleCnt="3"/>
      <dgm:spPr/>
    </dgm:pt>
    <dgm:pt modelId="{9BEB5672-7BAB-4928-8779-F5218646773F}" type="pres">
      <dgm:prSet presAssocID="{AA615730-FAFB-443C-949E-054D735340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0D12D52B-A7C5-4D5F-A25A-3C6695C6F409}" type="pres">
      <dgm:prSet presAssocID="{AA615730-FAFB-443C-949E-054D73534073}" presName="spaceRect" presStyleCnt="0"/>
      <dgm:spPr/>
    </dgm:pt>
    <dgm:pt modelId="{6699C5EE-F19E-40C4-9ADE-8C56EE5D81CB}" type="pres">
      <dgm:prSet presAssocID="{AA615730-FAFB-443C-949E-054D73534073}" presName="parTx" presStyleLbl="revTx" presStyleIdx="2" presStyleCnt="3">
        <dgm:presLayoutVars>
          <dgm:chMax val="0"/>
          <dgm:chPref val="0"/>
        </dgm:presLayoutVars>
      </dgm:prSet>
      <dgm:spPr/>
    </dgm:pt>
  </dgm:ptLst>
  <dgm:cxnLst>
    <dgm:cxn modelId="{E445DA1E-C88A-4E12-9F7B-31411046A24C}" srcId="{DA0A031E-A074-4C06-9E1F-74ED53A699A4}" destId="{A21736F6-2FE5-4DC2-ADAA-DE8DB708C5CE}" srcOrd="1" destOrd="0" parTransId="{64A661FF-EA68-4C04-A8BE-7150EDD18E3B}" sibTransId="{71884D97-C717-44DB-91D8-D3DD52481E59}"/>
    <dgm:cxn modelId="{564C6F5B-7084-49BF-97F1-45611A9F65B6}" type="presOf" srcId="{AA615730-FAFB-443C-949E-054D73534073}" destId="{6699C5EE-F19E-40C4-9ADE-8C56EE5D81CB}" srcOrd="0" destOrd="0" presId="urn:microsoft.com/office/officeart/2018/2/layout/IconVerticalSolidList"/>
    <dgm:cxn modelId="{DBA32A4B-62BD-4E55-8536-21856331E2A2}" type="presOf" srcId="{A21736F6-2FE5-4DC2-ADAA-DE8DB708C5CE}" destId="{576AFBFF-1422-4FB9-BD58-668372066CE2}" srcOrd="0" destOrd="0" presId="urn:microsoft.com/office/officeart/2018/2/layout/IconVerticalSolidList"/>
    <dgm:cxn modelId="{816F3776-1AF7-4C87-8381-9CBB14F66A3A}" srcId="{DA0A031E-A074-4C06-9E1F-74ED53A699A4}" destId="{0CB57FF5-6F95-4E01-8A40-0B74805D532D}" srcOrd="0" destOrd="0" parTransId="{EAAC7285-D10A-4061-856E-D34EF53B2051}" sibTransId="{E95B8963-16AB-46C5-AD14-47EA458936B3}"/>
    <dgm:cxn modelId="{8A760CAD-DDBC-4B62-BEF1-A7F64EBAAF4B}" type="presOf" srcId="{0CB57FF5-6F95-4E01-8A40-0B74805D532D}" destId="{82EE1CFF-28D7-4635-8046-4AB7AF14652C}" srcOrd="0" destOrd="0" presId="urn:microsoft.com/office/officeart/2018/2/layout/IconVerticalSolidList"/>
    <dgm:cxn modelId="{6895BACB-8A62-40C9-8882-20F98FF12A59}" srcId="{DA0A031E-A074-4C06-9E1F-74ED53A699A4}" destId="{AA615730-FAFB-443C-949E-054D73534073}" srcOrd="2" destOrd="0" parTransId="{EA701899-957A-4CC2-8C24-69FFB95CD17C}" sibTransId="{C661DEA1-D98A-43E4-B23A-89609605F3D0}"/>
    <dgm:cxn modelId="{E774A6DF-449F-41C2-9AB3-59CE88911A4B}" type="presOf" srcId="{DA0A031E-A074-4C06-9E1F-74ED53A699A4}" destId="{ECC70F72-F400-46DA-9D41-C1097EEA1016}" srcOrd="0" destOrd="0" presId="urn:microsoft.com/office/officeart/2018/2/layout/IconVerticalSolidList"/>
    <dgm:cxn modelId="{9FB81C69-9574-4468-BF3F-D2A97ED67318}" type="presParOf" srcId="{ECC70F72-F400-46DA-9D41-C1097EEA1016}" destId="{667BFF34-3EBD-43C5-BAFD-3603A4D41B69}" srcOrd="0" destOrd="0" presId="urn:microsoft.com/office/officeart/2018/2/layout/IconVerticalSolidList"/>
    <dgm:cxn modelId="{A109167E-9AFF-4F24-AD95-4523A3A7B814}" type="presParOf" srcId="{667BFF34-3EBD-43C5-BAFD-3603A4D41B69}" destId="{FFC24EF3-F1A6-4909-AF3C-00B9CF339CB3}" srcOrd="0" destOrd="0" presId="urn:microsoft.com/office/officeart/2018/2/layout/IconVerticalSolidList"/>
    <dgm:cxn modelId="{48C4DC40-8960-4C59-A91E-CBEA11633232}" type="presParOf" srcId="{667BFF34-3EBD-43C5-BAFD-3603A4D41B69}" destId="{8C885C1B-C49D-431C-B77A-168CB81E4374}" srcOrd="1" destOrd="0" presId="urn:microsoft.com/office/officeart/2018/2/layout/IconVerticalSolidList"/>
    <dgm:cxn modelId="{4B3F94FF-04A2-4F4F-9537-A96657B82DF0}" type="presParOf" srcId="{667BFF34-3EBD-43C5-BAFD-3603A4D41B69}" destId="{97D1F016-2EE2-42AA-814D-50BF5B43323F}" srcOrd="2" destOrd="0" presId="urn:microsoft.com/office/officeart/2018/2/layout/IconVerticalSolidList"/>
    <dgm:cxn modelId="{238435E2-A236-4988-842B-60F5A4ACFE3C}" type="presParOf" srcId="{667BFF34-3EBD-43C5-BAFD-3603A4D41B69}" destId="{82EE1CFF-28D7-4635-8046-4AB7AF14652C}" srcOrd="3" destOrd="0" presId="urn:microsoft.com/office/officeart/2018/2/layout/IconVerticalSolidList"/>
    <dgm:cxn modelId="{0C0E18E4-68F1-4254-A6C0-9444DC1E9B81}" type="presParOf" srcId="{ECC70F72-F400-46DA-9D41-C1097EEA1016}" destId="{3FBBE082-9CAD-467D-8B2F-DD08029BF440}" srcOrd="1" destOrd="0" presId="urn:microsoft.com/office/officeart/2018/2/layout/IconVerticalSolidList"/>
    <dgm:cxn modelId="{66E661CE-AE8A-48FB-8C93-FBFF4564EA7A}" type="presParOf" srcId="{ECC70F72-F400-46DA-9D41-C1097EEA1016}" destId="{37255A7A-B8C1-47D1-90C0-5D1EE3B10F06}" srcOrd="2" destOrd="0" presId="urn:microsoft.com/office/officeart/2018/2/layout/IconVerticalSolidList"/>
    <dgm:cxn modelId="{6E4230DC-4893-47F7-9930-6E7C8CBE8353}" type="presParOf" srcId="{37255A7A-B8C1-47D1-90C0-5D1EE3B10F06}" destId="{9DFC6E02-FC9D-4DD1-B906-FC76C5C9257D}" srcOrd="0" destOrd="0" presId="urn:microsoft.com/office/officeart/2018/2/layout/IconVerticalSolidList"/>
    <dgm:cxn modelId="{4CB986C6-EB8D-4708-8151-5B8FAAC86EE8}" type="presParOf" srcId="{37255A7A-B8C1-47D1-90C0-5D1EE3B10F06}" destId="{5F9CC266-EF85-4F0A-9CF3-C730A81194E3}" srcOrd="1" destOrd="0" presId="urn:microsoft.com/office/officeart/2018/2/layout/IconVerticalSolidList"/>
    <dgm:cxn modelId="{B6E9E921-6B68-4BC5-ABC0-79817003F7DE}" type="presParOf" srcId="{37255A7A-B8C1-47D1-90C0-5D1EE3B10F06}" destId="{0AA213E7-8BE5-4D1E-B92F-B2AB188FE7FF}" srcOrd="2" destOrd="0" presId="urn:microsoft.com/office/officeart/2018/2/layout/IconVerticalSolidList"/>
    <dgm:cxn modelId="{D0A302B1-BCF1-47F9-BE5C-C82A7CC998C6}" type="presParOf" srcId="{37255A7A-B8C1-47D1-90C0-5D1EE3B10F06}" destId="{576AFBFF-1422-4FB9-BD58-668372066CE2}" srcOrd="3" destOrd="0" presId="urn:microsoft.com/office/officeart/2018/2/layout/IconVerticalSolidList"/>
    <dgm:cxn modelId="{23A84703-E5D6-4A6A-B343-00DB4E86A56C}" type="presParOf" srcId="{ECC70F72-F400-46DA-9D41-C1097EEA1016}" destId="{AF34AD15-6C91-48A6-9979-DCD4BCA8EAE1}" srcOrd="3" destOrd="0" presId="urn:microsoft.com/office/officeart/2018/2/layout/IconVerticalSolidList"/>
    <dgm:cxn modelId="{53613934-C194-406D-8B8F-35AEBC60405F}" type="presParOf" srcId="{ECC70F72-F400-46DA-9D41-C1097EEA1016}" destId="{A79F1C35-F53E-4546-82F1-79031E3B3C05}" srcOrd="4" destOrd="0" presId="urn:microsoft.com/office/officeart/2018/2/layout/IconVerticalSolidList"/>
    <dgm:cxn modelId="{0763FD9A-80B8-47E3-8A0A-829DAA50CD3E}" type="presParOf" srcId="{A79F1C35-F53E-4546-82F1-79031E3B3C05}" destId="{2341FBB5-D195-4A62-937C-0992B6A99CD5}" srcOrd="0" destOrd="0" presId="urn:microsoft.com/office/officeart/2018/2/layout/IconVerticalSolidList"/>
    <dgm:cxn modelId="{1924FB0C-1670-4EF0-A236-AD711248C407}" type="presParOf" srcId="{A79F1C35-F53E-4546-82F1-79031E3B3C05}" destId="{9BEB5672-7BAB-4928-8779-F5218646773F}" srcOrd="1" destOrd="0" presId="urn:microsoft.com/office/officeart/2018/2/layout/IconVerticalSolidList"/>
    <dgm:cxn modelId="{BC2CE6DE-0F5A-4A51-85C6-8C8921DA74F3}" type="presParOf" srcId="{A79F1C35-F53E-4546-82F1-79031E3B3C05}" destId="{0D12D52B-A7C5-4D5F-A25A-3C6695C6F409}" srcOrd="2" destOrd="0" presId="urn:microsoft.com/office/officeart/2018/2/layout/IconVerticalSolidList"/>
    <dgm:cxn modelId="{178E5EDE-45BA-41D8-868F-062A21032BD1}" type="presParOf" srcId="{A79F1C35-F53E-4546-82F1-79031E3B3C05}" destId="{6699C5EE-F19E-40C4-9ADE-8C56EE5D81C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010696-9B56-46F1-B2F3-F305E053AE1E}"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D95B9B7-782E-4A26-9691-3FE2D3954A11}">
      <dgm:prSet custT="1"/>
      <dgm:spPr/>
      <dgm:t>
        <a:bodyPr/>
        <a:lstStyle/>
        <a:p>
          <a:pPr>
            <a:lnSpc>
              <a:spcPct val="100000"/>
            </a:lnSpc>
          </a:pPr>
          <a:r>
            <a:rPr lang="en-US" sz="1600" b="1" dirty="0"/>
            <a:t>Setting: </a:t>
          </a:r>
          <a:r>
            <a:rPr lang="en-US" sz="1600" dirty="0"/>
            <a:t>The story is set in a kingdom that is close, both in proximity and ideals, to the roman empire. The main setting is the public arena, where the semi-barbaric trials are held.</a:t>
          </a:r>
        </a:p>
      </dgm:t>
    </dgm:pt>
    <dgm:pt modelId="{D7229737-DE51-4555-AF0B-4D1261EAF037}" type="parTrans" cxnId="{3DB102C9-CC8F-4E74-BA6A-E11DE8C00462}">
      <dgm:prSet/>
      <dgm:spPr/>
      <dgm:t>
        <a:bodyPr/>
        <a:lstStyle/>
        <a:p>
          <a:endParaRPr lang="en-US"/>
        </a:p>
      </dgm:t>
    </dgm:pt>
    <dgm:pt modelId="{72F93DB9-B5AB-4555-BA8C-4E52E83EC443}" type="sibTrans" cxnId="{3DB102C9-CC8F-4E74-BA6A-E11DE8C00462}">
      <dgm:prSet/>
      <dgm:spPr/>
      <dgm:t>
        <a:bodyPr/>
        <a:lstStyle/>
        <a:p>
          <a:pPr>
            <a:lnSpc>
              <a:spcPct val="100000"/>
            </a:lnSpc>
          </a:pPr>
          <a:endParaRPr lang="en-US"/>
        </a:p>
      </dgm:t>
    </dgm:pt>
    <dgm:pt modelId="{12D2E608-8169-4C02-AC87-C22D2C919529}">
      <dgm:prSet custT="1"/>
      <dgm:spPr/>
      <dgm:t>
        <a:bodyPr/>
        <a:lstStyle/>
        <a:p>
          <a:pPr>
            <a:lnSpc>
              <a:spcPct val="100000"/>
            </a:lnSpc>
          </a:pPr>
          <a:r>
            <a:rPr lang="en-US" sz="1600" b="1" dirty="0"/>
            <a:t>Point of view: </a:t>
          </a:r>
          <a:r>
            <a:rPr lang="en-US" sz="1600" dirty="0"/>
            <a:t>The story is mostly told in the third person, apart from a short reflection on the king’s daughter’s dilemma that is given in the first person.</a:t>
          </a:r>
        </a:p>
      </dgm:t>
    </dgm:pt>
    <dgm:pt modelId="{ECBC5719-FBB4-4525-B98B-7C3DD87A32DD}" type="parTrans" cxnId="{22E65A2A-E342-423B-8D14-AE3D416CF6F1}">
      <dgm:prSet/>
      <dgm:spPr/>
      <dgm:t>
        <a:bodyPr/>
        <a:lstStyle/>
        <a:p>
          <a:endParaRPr lang="en-US"/>
        </a:p>
      </dgm:t>
    </dgm:pt>
    <dgm:pt modelId="{491DE291-2C3E-43AF-95CB-6CB16F4C028F}" type="sibTrans" cxnId="{22E65A2A-E342-423B-8D14-AE3D416CF6F1}">
      <dgm:prSet/>
      <dgm:spPr/>
      <dgm:t>
        <a:bodyPr/>
        <a:lstStyle/>
        <a:p>
          <a:pPr>
            <a:lnSpc>
              <a:spcPct val="100000"/>
            </a:lnSpc>
          </a:pPr>
          <a:endParaRPr lang="en-US"/>
        </a:p>
      </dgm:t>
    </dgm:pt>
    <dgm:pt modelId="{AD517DDA-C5A8-4DF1-B67E-DE767FBE138B}">
      <dgm:prSet custT="1"/>
      <dgm:spPr/>
      <dgm:t>
        <a:bodyPr/>
        <a:lstStyle/>
        <a:p>
          <a:pPr>
            <a:lnSpc>
              <a:spcPct val="100000"/>
            </a:lnSpc>
          </a:pPr>
          <a:r>
            <a:rPr lang="en-US" sz="1400" b="1" dirty="0"/>
            <a:t>Historical context:</a:t>
          </a:r>
          <a:r>
            <a:rPr lang="en-US" sz="1400" dirty="0"/>
            <a:t> Given that this is a children’s story, minimal references towards historical events are made, nevertheless, if we take into account the fact that the writer lived through the atrocities of the American Civil War, we can have a better understanding of the inclusion of such barbaric acts and morally ambiguous decisions.</a:t>
          </a:r>
        </a:p>
      </dgm:t>
    </dgm:pt>
    <dgm:pt modelId="{2A16FE1B-49A6-40A8-8771-E8C694FBCE53}" type="parTrans" cxnId="{145DE230-6B61-4756-B716-412A80E7E17F}">
      <dgm:prSet/>
      <dgm:spPr/>
      <dgm:t>
        <a:bodyPr/>
        <a:lstStyle/>
        <a:p>
          <a:endParaRPr lang="en-US"/>
        </a:p>
      </dgm:t>
    </dgm:pt>
    <dgm:pt modelId="{4EFAB04E-A506-41EC-97BD-07AEEB78E447}" type="sibTrans" cxnId="{145DE230-6B61-4756-B716-412A80E7E17F}">
      <dgm:prSet/>
      <dgm:spPr/>
      <dgm:t>
        <a:bodyPr/>
        <a:lstStyle/>
        <a:p>
          <a:endParaRPr lang="en-US"/>
        </a:p>
      </dgm:t>
    </dgm:pt>
    <dgm:pt modelId="{FD7F5E78-A86E-44EE-8CF5-A8E113B1937D}" type="pres">
      <dgm:prSet presAssocID="{AC010696-9B56-46F1-B2F3-F305E053AE1E}" presName="root" presStyleCnt="0">
        <dgm:presLayoutVars>
          <dgm:dir/>
          <dgm:resizeHandles val="exact"/>
        </dgm:presLayoutVars>
      </dgm:prSet>
      <dgm:spPr/>
    </dgm:pt>
    <dgm:pt modelId="{5954E847-0257-468A-95C3-643B003E5977}" type="pres">
      <dgm:prSet presAssocID="{AC010696-9B56-46F1-B2F3-F305E053AE1E}" presName="container" presStyleCnt="0">
        <dgm:presLayoutVars>
          <dgm:dir/>
          <dgm:resizeHandles val="exact"/>
        </dgm:presLayoutVars>
      </dgm:prSet>
      <dgm:spPr/>
    </dgm:pt>
    <dgm:pt modelId="{3245F1F7-F981-4435-923F-A3F3CD6281FD}" type="pres">
      <dgm:prSet presAssocID="{6D95B9B7-782E-4A26-9691-3FE2D3954A11}" presName="compNode" presStyleCnt="0"/>
      <dgm:spPr/>
    </dgm:pt>
    <dgm:pt modelId="{0415D3AA-538C-4F5F-A60E-41E5C3BFD6F7}" type="pres">
      <dgm:prSet presAssocID="{6D95B9B7-782E-4A26-9691-3FE2D3954A11}" presName="iconBgRect" presStyleLbl="bgShp" presStyleIdx="0" presStyleCnt="3"/>
      <dgm:spPr/>
    </dgm:pt>
    <dgm:pt modelId="{37FC316E-343B-40EA-BFB4-3703DE7EF4BA}" type="pres">
      <dgm:prSet presAssocID="{6D95B9B7-782E-4A26-9691-3FE2D3954A1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5D6E84C0-BC58-43E3-99D7-35AA5E45CA10}" type="pres">
      <dgm:prSet presAssocID="{6D95B9B7-782E-4A26-9691-3FE2D3954A11}" presName="spaceRect" presStyleCnt="0"/>
      <dgm:spPr/>
    </dgm:pt>
    <dgm:pt modelId="{93F4BAF0-020C-4EEB-BBC5-99C8D2A25D35}" type="pres">
      <dgm:prSet presAssocID="{6D95B9B7-782E-4A26-9691-3FE2D3954A11}" presName="textRect" presStyleLbl="revTx" presStyleIdx="0" presStyleCnt="3">
        <dgm:presLayoutVars>
          <dgm:chMax val="1"/>
          <dgm:chPref val="1"/>
        </dgm:presLayoutVars>
      </dgm:prSet>
      <dgm:spPr/>
    </dgm:pt>
    <dgm:pt modelId="{1B312FDA-AC8B-480D-9C71-7D0BF5C53548}" type="pres">
      <dgm:prSet presAssocID="{72F93DB9-B5AB-4555-BA8C-4E52E83EC443}" presName="sibTrans" presStyleLbl="sibTrans2D1" presStyleIdx="0" presStyleCnt="0"/>
      <dgm:spPr/>
    </dgm:pt>
    <dgm:pt modelId="{F3BFCFA0-A208-44C8-BAFC-18AE3FCCB18F}" type="pres">
      <dgm:prSet presAssocID="{12D2E608-8169-4C02-AC87-C22D2C919529}" presName="compNode" presStyleCnt="0"/>
      <dgm:spPr/>
    </dgm:pt>
    <dgm:pt modelId="{BB357662-B8A0-4E98-A7C2-0C3F2CBD033C}" type="pres">
      <dgm:prSet presAssocID="{12D2E608-8169-4C02-AC87-C22D2C919529}" presName="iconBgRect" presStyleLbl="bgShp" presStyleIdx="1" presStyleCnt="3"/>
      <dgm:spPr/>
    </dgm:pt>
    <dgm:pt modelId="{6466FA49-965C-4FF0-8FD9-131221CD6D0A}" type="pres">
      <dgm:prSet presAssocID="{12D2E608-8169-4C02-AC87-C22D2C91952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C4B9A288-B4A7-4BB2-9385-97D2726291F4}" type="pres">
      <dgm:prSet presAssocID="{12D2E608-8169-4C02-AC87-C22D2C919529}" presName="spaceRect" presStyleCnt="0"/>
      <dgm:spPr/>
    </dgm:pt>
    <dgm:pt modelId="{D4F766C9-8D5F-4405-ABB4-676695B1ED0A}" type="pres">
      <dgm:prSet presAssocID="{12D2E608-8169-4C02-AC87-C22D2C919529}" presName="textRect" presStyleLbl="revTx" presStyleIdx="1" presStyleCnt="3">
        <dgm:presLayoutVars>
          <dgm:chMax val="1"/>
          <dgm:chPref val="1"/>
        </dgm:presLayoutVars>
      </dgm:prSet>
      <dgm:spPr/>
    </dgm:pt>
    <dgm:pt modelId="{2E208F69-9B3A-4ED6-9768-6457D3C0EC60}" type="pres">
      <dgm:prSet presAssocID="{491DE291-2C3E-43AF-95CB-6CB16F4C028F}" presName="sibTrans" presStyleLbl="sibTrans2D1" presStyleIdx="0" presStyleCnt="0"/>
      <dgm:spPr/>
    </dgm:pt>
    <dgm:pt modelId="{A893B2A3-AD60-4DED-A801-6D7B15CD22EB}" type="pres">
      <dgm:prSet presAssocID="{AD517DDA-C5A8-4DF1-B67E-DE767FBE138B}" presName="compNode" presStyleCnt="0"/>
      <dgm:spPr/>
    </dgm:pt>
    <dgm:pt modelId="{68C3AD53-37F2-421F-86E5-AC2446FE6B2C}" type="pres">
      <dgm:prSet presAssocID="{AD517DDA-C5A8-4DF1-B67E-DE767FBE138B}" presName="iconBgRect" presStyleLbl="bgShp" presStyleIdx="2" presStyleCnt="3"/>
      <dgm:spPr/>
    </dgm:pt>
    <dgm:pt modelId="{2FFA2304-7349-4F38-9607-40D5FEFA0015}" type="pres">
      <dgm:prSet presAssocID="{AD517DDA-C5A8-4DF1-B67E-DE767FBE138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1D9768D6-6803-41EE-99EF-FC7E452A0A32}" type="pres">
      <dgm:prSet presAssocID="{AD517DDA-C5A8-4DF1-B67E-DE767FBE138B}" presName="spaceRect" presStyleCnt="0"/>
      <dgm:spPr/>
    </dgm:pt>
    <dgm:pt modelId="{C88DD08B-7875-461A-BFB1-D20DB8201FDD}" type="pres">
      <dgm:prSet presAssocID="{AD517DDA-C5A8-4DF1-B67E-DE767FBE138B}" presName="textRect" presStyleLbl="revTx" presStyleIdx="2" presStyleCnt="3">
        <dgm:presLayoutVars>
          <dgm:chMax val="1"/>
          <dgm:chPref val="1"/>
        </dgm:presLayoutVars>
      </dgm:prSet>
      <dgm:spPr/>
    </dgm:pt>
  </dgm:ptLst>
  <dgm:cxnLst>
    <dgm:cxn modelId="{84C4FE13-E4E0-44CB-A431-1BD8ABEFA936}" type="presOf" srcId="{12D2E608-8169-4C02-AC87-C22D2C919529}" destId="{D4F766C9-8D5F-4405-ABB4-676695B1ED0A}" srcOrd="0" destOrd="0" presId="urn:microsoft.com/office/officeart/2018/2/layout/IconCircleList"/>
    <dgm:cxn modelId="{22E65A2A-E342-423B-8D14-AE3D416CF6F1}" srcId="{AC010696-9B56-46F1-B2F3-F305E053AE1E}" destId="{12D2E608-8169-4C02-AC87-C22D2C919529}" srcOrd="1" destOrd="0" parTransId="{ECBC5719-FBB4-4525-B98B-7C3DD87A32DD}" sibTransId="{491DE291-2C3E-43AF-95CB-6CB16F4C028F}"/>
    <dgm:cxn modelId="{A53F702C-6B3C-4A5A-825C-8AEB98E84518}" type="presOf" srcId="{6D95B9B7-782E-4A26-9691-3FE2D3954A11}" destId="{93F4BAF0-020C-4EEB-BBC5-99C8D2A25D35}" srcOrd="0" destOrd="0" presId="urn:microsoft.com/office/officeart/2018/2/layout/IconCircleList"/>
    <dgm:cxn modelId="{145DE230-6B61-4756-B716-412A80E7E17F}" srcId="{AC010696-9B56-46F1-B2F3-F305E053AE1E}" destId="{AD517DDA-C5A8-4DF1-B67E-DE767FBE138B}" srcOrd="2" destOrd="0" parTransId="{2A16FE1B-49A6-40A8-8771-E8C694FBCE53}" sibTransId="{4EFAB04E-A506-41EC-97BD-07AEEB78E447}"/>
    <dgm:cxn modelId="{9915D961-1A29-41F6-A7EE-023B70825276}" type="presOf" srcId="{72F93DB9-B5AB-4555-BA8C-4E52E83EC443}" destId="{1B312FDA-AC8B-480D-9C71-7D0BF5C53548}" srcOrd="0" destOrd="0" presId="urn:microsoft.com/office/officeart/2018/2/layout/IconCircleList"/>
    <dgm:cxn modelId="{E329347C-76C2-4EFD-9F5F-0871825EAD1C}" type="presOf" srcId="{AC010696-9B56-46F1-B2F3-F305E053AE1E}" destId="{FD7F5E78-A86E-44EE-8CF5-A8E113B1937D}" srcOrd="0" destOrd="0" presId="urn:microsoft.com/office/officeart/2018/2/layout/IconCircleList"/>
    <dgm:cxn modelId="{3DB102C9-CC8F-4E74-BA6A-E11DE8C00462}" srcId="{AC010696-9B56-46F1-B2F3-F305E053AE1E}" destId="{6D95B9B7-782E-4A26-9691-3FE2D3954A11}" srcOrd="0" destOrd="0" parTransId="{D7229737-DE51-4555-AF0B-4D1261EAF037}" sibTransId="{72F93DB9-B5AB-4555-BA8C-4E52E83EC443}"/>
    <dgm:cxn modelId="{9C24FCDB-134A-41C4-9236-596F84A16E0C}" type="presOf" srcId="{AD517DDA-C5A8-4DF1-B67E-DE767FBE138B}" destId="{C88DD08B-7875-461A-BFB1-D20DB8201FDD}" srcOrd="0" destOrd="0" presId="urn:microsoft.com/office/officeart/2018/2/layout/IconCircleList"/>
    <dgm:cxn modelId="{A2DF0FF6-C9DD-424A-B410-664C91370DB7}" type="presOf" srcId="{491DE291-2C3E-43AF-95CB-6CB16F4C028F}" destId="{2E208F69-9B3A-4ED6-9768-6457D3C0EC60}" srcOrd="0" destOrd="0" presId="urn:microsoft.com/office/officeart/2018/2/layout/IconCircleList"/>
    <dgm:cxn modelId="{44E23307-7E83-4982-AFDD-345FA1B10BD4}" type="presParOf" srcId="{FD7F5E78-A86E-44EE-8CF5-A8E113B1937D}" destId="{5954E847-0257-468A-95C3-643B003E5977}" srcOrd="0" destOrd="0" presId="urn:microsoft.com/office/officeart/2018/2/layout/IconCircleList"/>
    <dgm:cxn modelId="{E87A97F2-0ECC-419D-85A0-AE7F4893BC1B}" type="presParOf" srcId="{5954E847-0257-468A-95C3-643B003E5977}" destId="{3245F1F7-F981-4435-923F-A3F3CD6281FD}" srcOrd="0" destOrd="0" presId="urn:microsoft.com/office/officeart/2018/2/layout/IconCircleList"/>
    <dgm:cxn modelId="{BA005E3B-435B-4321-B71E-3C2D9E37A96D}" type="presParOf" srcId="{3245F1F7-F981-4435-923F-A3F3CD6281FD}" destId="{0415D3AA-538C-4F5F-A60E-41E5C3BFD6F7}" srcOrd="0" destOrd="0" presId="urn:microsoft.com/office/officeart/2018/2/layout/IconCircleList"/>
    <dgm:cxn modelId="{BEB22FE5-05EB-49C8-B5DB-DE618C3421CD}" type="presParOf" srcId="{3245F1F7-F981-4435-923F-A3F3CD6281FD}" destId="{37FC316E-343B-40EA-BFB4-3703DE7EF4BA}" srcOrd="1" destOrd="0" presId="urn:microsoft.com/office/officeart/2018/2/layout/IconCircleList"/>
    <dgm:cxn modelId="{BB1783AA-2231-4D91-9F57-FAC27D1F370D}" type="presParOf" srcId="{3245F1F7-F981-4435-923F-A3F3CD6281FD}" destId="{5D6E84C0-BC58-43E3-99D7-35AA5E45CA10}" srcOrd="2" destOrd="0" presId="urn:microsoft.com/office/officeart/2018/2/layout/IconCircleList"/>
    <dgm:cxn modelId="{A223C969-97C1-4F98-9F02-E7872E44AF98}" type="presParOf" srcId="{3245F1F7-F981-4435-923F-A3F3CD6281FD}" destId="{93F4BAF0-020C-4EEB-BBC5-99C8D2A25D35}" srcOrd="3" destOrd="0" presId="urn:microsoft.com/office/officeart/2018/2/layout/IconCircleList"/>
    <dgm:cxn modelId="{2310A9FC-5E88-4B77-B307-9C871FEE9C46}" type="presParOf" srcId="{5954E847-0257-468A-95C3-643B003E5977}" destId="{1B312FDA-AC8B-480D-9C71-7D0BF5C53548}" srcOrd="1" destOrd="0" presId="urn:microsoft.com/office/officeart/2018/2/layout/IconCircleList"/>
    <dgm:cxn modelId="{892AA1F2-BCFA-4D41-A1CD-2C15572036E0}" type="presParOf" srcId="{5954E847-0257-468A-95C3-643B003E5977}" destId="{F3BFCFA0-A208-44C8-BAFC-18AE3FCCB18F}" srcOrd="2" destOrd="0" presId="urn:microsoft.com/office/officeart/2018/2/layout/IconCircleList"/>
    <dgm:cxn modelId="{DBA1835E-B283-42DA-B47A-51BB2624D12A}" type="presParOf" srcId="{F3BFCFA0-A208-44C8-BAFC-18AE3FCCB18F}" destId="{BB357662-B8A0-4E98-A7C2-0C3F2CBD033C}" srcOrd="0" destOrd="0" presId="urn:microsoft.com/office/officeart/2018/2/layout/IconCircleList"/>
    <dgm:cxn modelId="{AB908AA3-3968-4E9B-ACDA-E244984938E1}" type="presParOf" srcId="{F3BFCFA0-A208-44C8-BAFC-18AE3FCCB18F}" destId="{6466FA49-965C-4FF0-8FD9-131221CD6D0A}" srcOrd="1" destOrd="0" presId="urn:microsoft.com/office/officeart/2018/2/layout/IconCircleList"/>
    <dgm:cxn modelId="{111184E0-6A30-4B34-B686-227F855F7D52}" type="presParOf" srcId="{F3BFCFA0-A208-44C8-BAFC-18AE3FCCB18F}" destId="{C4B9A288-B4A7-4BB2-9385-97D2726291F4}" srcOrd="2" destOrd="0" presId="urn:microsoft.com/office/officeart/2018/2/layout/IconCircleList"/>
    <dgm:cxn modelId="{15B0BD81-299C-4BFD-B92F-70E58C00F50E}" type="presParOf" srcId="{F3BFCFA0-A208-44C8-BAFC-18AE3FCCB18F}" destId="{D4F766C9-8D5F-4405-ABB4-676695B1ED0A}" srcOrd="3" destOrd="0" presId="urn:microsoft.com/office/officeart/2018/2/layout/IconCircleList"/>
    <dgm:cxn modelId="{01D9E3F9-315D-4843-ACE4-D9A9FC089AFE}" type="presParOf" srcId="{5954E847-0257-468A-95C3-643B003E5977}" destId="{2E208F69-9B3A-4ED6-9768-6457D3C0EC60}" srcOrd="3" destOrd="0" presId="urn:microsoft.com/office/officeart/2018/2/layout/IconCircleList"/>
    <dgm:cxn modelId="{7BEBDCEE-B4AB-429C-AC55-C789CDCB550F}" type="presParOf" srcId="{5954E847-0257-468A-95C3-643B003E5977}" destId="{A893B2A3-AD60-4DED-A801-6D7B15CD22EB}" srcOrd="4" destOrd="0" presId="urn:microsoft.com/office/officeart/2018/2/layout/IconCircleList"/>
    <dgm:cxn modelId="{089E5807-E966-4B65-893B-B753ADF78DCB}" type="presParOf" srcId="{A893B2A3-AD60-4DED-A801-6D7B15CD22EB}" destId="{68C3AD53-37F2-421F-86E5-AC2446FE6B2C}" srcOrd="0" destOrd="0" presId="urn:microsoft.com/office/officeart/2018/2/layout/IconCircleList"/>
    <dgm:cxn modelId="{A623FD85-E52B-4D31-919B-2EC4E4BD37A9}" type="presParOf" srcId="{A893B2A3-AD60-4DED-A801-6D7B15CD22EB}" destId="{2FFA2304-7349-4F38-9607-40D5FEFA0015}" srcOrd="1" destOrd="0" presId="urn:microsoft.com/office/officeart/2018/2/layout/IconCircleList"/>
    <dgm:cxn modelId="{BB73743B-B8D1-4026-9961-073B1EA813C2}" type="presParOf" srcId="{A893B2A3-AD60-4DED-A801-6D7B15CD22EB}" destId="{1D9768D6-6803-41EE-99EF-FC7E452A0A32}" srcOrd="2" destOrd="0" presId="urn:microsoft.com/office/officeart/2018/2/layout/IconCircleList"/>
    <dgm:cxn modelId="{D0945861-9F2E-4981-BD2C-BE2416B68571}" type="presParOf" srcId="{A893B2A3-AD60-4DED-A801-6D7B15CD22EB}" destId="{C88DD08B-7875-461A-BFB1-D20DB8201FDD}"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24EF3-F1A6-4909-AF3C-00B9CF339CB3}">
      <dsp:nvSpPr>
        <dsp:cNvPr id="0" name=""/>
        <dsp:cNvSpPr/>
      </dsp:nvSpPr>
      <dsp:spPr>
        <a:xfrm>
          <a:off x="0" y="640"/>
          <a:ext cx="5914209" cy="14992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885C1B-C49D-431C-B77A-168CB81E4374}">
      <dsp:nvSpPr>
        <dsp:cNvPr id="0" name=""/>
        <dsp:cNvSpPr/>
      </dsp:nvSpPr>
      <dsp:spPr>
        <a:xfrm>
          <a:off x="453523" y="337971"/>
          <a:ext cx="824587" cy="824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EE1CFF-28D7-4635-8046-4AB7AF14652C}">
      <dsp:nvSpPr>
        <dsp:cNvPr id="0" name=""/>
        <dsp:cNvSpPr/>
      </dsp:nvSpPr>
      <dsp:spPr>
        <a:xfrm>
          <a:off x="1731633" y="640"/>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800100">
            <a:lnSpc>
              <a:spcPct val="90000"/>
            </a:lnSpc>
            <a:spcBef>
              <a:spcPct val="0"/>
            </a:spcBef>
            <a:spcAft>
              <a:spcPct val="35000"/>
            </a:spcAft>
            <a:buNone/>
          </a:pPr>
          <a:r>
            <a:rPr lang="en-US" sz="1800" b="1" kern="1200"/>
            <a:t>Frank Richard Stockton </a:t>
          </a:r>
          <a:r>
            <a:rPr lang="en-US" sz="1800" kern="1200"/>
            <a:t>was born in 1834 and passed away just after the turn of the century in 1902.</a:t>
          </a:r>
        </a:p>
      </dsp:txBody>
      <dsp:txXfrm>
        <a:off x="1731633" y="640"/>
        <a:ext cx="4182575" cy="1499250"/>
      </dsp:txXfrm>
    </dsp:sp>
    <dsp:sp modelId="{9DFC6E02-FC9D-4DD1-B906-FC76C5C9257D}">
      <dsp:nvSpPr>
        <dsp:cNvPr id="0" name=""/>
        <dsp:cNvSpPr/>
      </dsp:nvSpPr>
      <dsp:spPr>
        <a:xfrm>
          <a:off x="0" y="1874703"/>
          <a:ext cx="5914209" cy="14992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CC266-EF85-4F0A-9CF3-C730A81194E3}">
      <dsp:nvSpPr>
        <dsp:cNvPr id="0" name=""/>
        <dsp:cNvSpPr/>
      </dsp:nvSpPr>
      <dsp:spPr>
        <a:xfrm>
          <a:off x="453523" y="2212034"/>
          <a:ext cx="824587" cy="824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6AFBFF-1422-4FB9-BD58-668372066CE2}">
      <dsp:nvSpPr>
        <dsp:cNvPr id="0" name=""/>
        <dsp:cNvSpPr/>
      </dsp:nvSpPr>
      <dsp:spPr>
        <a:xfrm>
          <a:off x="1731633" y="1874703"/>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800100">
            <a:lnSpc>
              <a:spcPct val="90000"/>
            </a:lnSpc>
            <a:spcBef>
              <a:spcPct val="0"/>
            </a:spcBef>
            <a:spcAft>
              <a:spcPct val="35000"/>
            </a:spcAft>
            <a:buNone/>
          </a:pPr>
          <a:r>
            <a:rPr lang="en-US" sz="1800" kern="1200"/>
            <a:t>He mainly wrote short stories that were youth-oriented. These stories became very popular in the last decade of the 19</a:t>
          </a:r>
          <a:r>
            <a:rPr lang="en-US" sz="1800" kern="1200" baseline="30000"/>
            <a:t>th</a:t>
          </a:r>
          <a:r>
            <a:rPr lang="en-US" sz="1800" kern="1200"/>
            <a:t> century.</a:t>
          </a:r>
        </a:p>
      </dsp:txBody>
      <dsp:txXfrm>
        <a:off x="1731633" y="1874703"/>
        <a:ext cx="4182575" cy="1499250"/>
      </dsp:txXfrm>
    </dsp:sp>
    <dsp:sp modelId="{2341FBB5-D195-4A62-937C-0992B6A99CD5}">
      <dsp:nvSpPr>
        <dsp:cNvPr id="0" name=""/>
        <dsp:cNvSpPr/>
      </dsp:nvSpPr>
      <dsp:spPr>
        <a:xfrm>
          <a:off x="0" y="3748766"/>
          <a:ext cx="5914209" cy="14992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EB5672-7BAB-4928-8779-F5218646773F}">
      <dsp:nvSpPr>
        <dsp:cNvPr id="0" name=""/>
        <dsp:cNvSpPr/>
      </dsp:nvSpPr>
      <dsp:spPr>
        <a:xfrm>
          <a:off x="453523" y="4086097"/>
          <a:ext cx="824587" cy="824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99C5EE-F19E-40C4-9ADE-8C56EE5D81CB}">
      <dsp:nvSpPr>
        <dsp:cNvPr id="0" name=""/>
        <dsp:cNvSpPr/>
      </dsp:nvSpPr>
      <dsp:spPr>
        <a:xfrm>
          <a:off x="1731633" y="3748766"/>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800100">
            <a:lnSpc>
              <a:spcPct val="90000"/>
            </a:lnSpc>
            <a:spcBef>
              <a:spcPct val="0"/>
            </a:spcBef>
            <a:spcAft>
              <a:spcPct val="35000"/>
            </a:spcAft>
            <a:buNone/>
          </a:pPr>
          <a:r>
            <a:rPr lang="en-US" sz="1800" kern="1200"/>
            <a:t>It is important to understand that his stories dealt with issues like greed, violence and abuse of power, which were not very touched-upon in the children’s stories of the time.</a:t>
          </a:r>
        </a:p>
      </dsp:txBody>
      <dsp:txXfrm>
        <a:off x="1731633" y="3748766"/>
        <a:ext cx="4182575" cy="1499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5D3AA-538C-4F5F-A60E-41E5C3BFD6F7}">
      <dsp:nvSpPr>
        <dsp:cNvPr id="0" name=""/>
        <dsp:cNvSpPr/>
      </dsp:nvSpPr>
      <dsp:spPr>
        <a:xfrm>
          <a:off x="218916" y="1524576"/>
          <a:ext cx="913248" cy="913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FC316E-343B-40EA-BFB4-3703DE7EF4BA}">
      <dsp:nvSpPr>
        <dsp:cNvPr id="0" name=""/>
        <dsp:cNvSpPr/>
      </dsp:nvSpPr>
      <dsp:spPr>
        <a:xfrm>
          <a:off x="410698" y="1716358"/>
          <a:ext cx="529683" cy="5296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F4BAF0-020C-4EEB-BBC5-99C8D2A25D35}">
      <dsp:nvSpPr>
        <dsp:cNvPr id="0" name=""/>
        <dsp:cNvSpPr/>
      </dsp:nvSpPr>
      <dsp:spPr>
        <a:xfrm>
          <a:off x="1327860" y="1524576"/>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t>Setting: </a:t>
          </a:r>
          <a:r>
            <a:rPr lang="en-US" sz="1600" kern="1200" dirty="0"/>
            <a:t>The story is set in a kingdom that is close, both in proximity and ideals, to the roman empire. The main setting is the public arena, where the semi-barbaric trials are held.</a:t>
          </a:r>
        </a:p>
      </dsp:txBody>
      <dsp:txXfrm>
        <a:off x="1327860" y="1524576"/>
        <a:ext cx="2152655" cy="913248"/>
      </dsp:txXfrm>
    </dsp:sp>
    <dsp:sp modelId="{BB357662-B8A0-4E98-A7C2-0C3F2CBD033C}">
      <dsp:nvSpPr>
        <dsp:cNvPr id="0" name=""/>
        <dsp:cNvSpPr/>
      </dsp:nvSpPr>
      <dsp:spPr>
        <a:xfrm>
          <a:off x="3855600" y="1524576"/>
          <a:ext cx="913248" cy="9132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66FA49-965C-4FF0-8FD9-131221CD6D0A}">
      <dsp:nvSpPr>
        <dsp:cNvPr id="0" name=""/>
        <dsp:cNvSpPr/>
      </dsp:nvSpPr>
      <dsp:spPr>
        <a:xfrm>
          <a:off x="4047382" y="1716358"/>
          <a:ext cx="529683" cy="5296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F766C9-8D5F-4405-ABB4-676695B1ED0A}">
      <dsp:nvSpPr>
        <dsp:cNvPr id="0" name=""/>
        <dsp:cNvSpPr/>
      </dsp:nvSpPr>
      <dsp:spPr>
        <a:xfrm>
          <a:off x="4964544" y="1524576"/>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t>Point of view: </a:t>
          </a:r>
          <a:r>
            <a:rPr lang="en-US" sz="1600" kern="1200" dirty="0"/>
            <a:t>The story is mostly told in the third person, apart from a short reflection on the king’s daughter’s dilemma that is given in the first person.</a:t>
          </a:r>
        </a:p>
      </dsp:txBody>
      <dsp:txXfrm>
        <a:off x="4964544" y="1524576"/>
        <a:ext cx="2152655" cy="913248"/>
      </dsp:txXfrm>
    </dsp:sp>
    <dsp:sp modelId="{68C3AD53-37F2-421F-86E5-AC2446FE6B2C}">
      <dsp:nvSpPr>
        <dsp:cNvPr id="0" name=""/>
        <dsp:cNvSpPr/>
      </dsp:nvSpPr>
      <dsp:spPr>
        <a:xfrm>
          <a:off x="7492284" y="1524576"/>
          <a:ext cx="913248" cy="91324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FA2304-7349-4F38-9607-40D5FEFA0015}">
      <dsp:nvSpPr>
        <dsp:cNvPr id="0" name=""/>
        <dsp:cNvSpPr/>
      </dsp:nvSpPr>
      <dsp:spPr>
        <a:xfrm>
          <a:off x="7684066" y="1716358"/>
          <a:ext cx="529683" cy="5296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8DD08B-7875-461A-BFB1-D20DB8201FDD}">
      <dsp:nvSpPr>
        <dsp:cNvPr id="0" name=""/>
        <dsp:cNvSpPr/>
      </dsp:nvSpPr>
      <dsp:spPr>
        <a:xfrm>
          <a:off x="8601228" y="1524576"/>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t>Historical context:</a:t>
          </a:r>
          <a:r>
            <a:rPr lang="en-US" sz="1400" kern="1200" dirty="0"/>
            <a:t> Given that this is a children’s story, minimal references towards historical events are made, nevertheless, if we take into account the fact that the writer lived through the atrocities of the American Civil War, we can have a better understanding of the inclusion of such barbaric acts and morally ambiguous decisions.</a:t>
          </a:r>
        </a:p>
      </dsp:txBody>
      <dsp:txXfrm>
        <a:off x="8601228" y="1524576"/>
        <a:ext cx="2152655" cy="9132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C2A34-1091-4F92-94D2-A985479D0423}" type="datetimeFigureOut">
              <a:rPr lang="el-GR" smtClean="0"/>
              <a:t>31/3/2019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C5392-E323-4939-92C9-9D6F8EDC34FA}" type="slidenum">
              <a:rPr lang="el-GR" smtClean="0"/>
              <a:t>‹#›</a:t>
            </a:fld>
            <a:endParaRPr lang="el-GR"/>
          </a:p>
        </p:txBody>
      </p:sp>
    </p:spTree>
    <p:extLst>
      <p:ext uri="{BB962C8B-B14F-4D97-AF65-F5344CB8AC3E}">
        <p14:creationId xmlns:p14="http://schemas.microsoft.com/office/powerpoint/2010/main" val="124092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44C5392-E323-4939-92C9-9D6F8EDC34FA}" type="slidenum">
              <a:rPr lang="el-GR" smtClean="0"/>
              <a:t>4</a:t>
            </a:fld>
            <a:endParaRPr lang="el-GR"/>
          </a:p>
        </p:txBody>
      </p:sp>
    </p:spTree>
    <p:extLst>
      <p:ext uri="{BB962C8B-B14F-4D97-AF65-F5344CB8AC3E}">
        <p14:creationId xmlns:p14="http://schemas.microsoft.com/office/powerpoint/2010/main" val="387346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83AACCD-1291-4221-85FB-142111AF0902}" type="datetimeFigureOut">
              <a:rPr lang="el-GR" smtClean="0"/>
              <a:t>29/3/2019</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07B28698-AA30-4A3E-8FE7-F1B8DFD6F99C}"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5715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83AACCD-1291-4221-85FB-142111AF0902}" type="datetimeFigureOut">
              <a:rPr lang="el-GR" smtClean="0"/>
              <a:t>29/3/2019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7B28698-AA30-4A3E-8FE7-F1B8DFD6F99C}" type="slidenum">
              <a:rPr lang="el-GR" smtClean="0"/>
              <a:t>‹#›</a:t>
            </a:fld>
            <a:endParaRPr lang="el-GR"/>
          </a:p>
        </p:txBody>
      </p:sp>
    </p:spTree>
    <p:extLst>
      <p:ext uri="{BB962C8B-B14F-4D97-AF65-F5344CB8AC3E}">
        <p14:creationId xmlns:p14="http://schemas.microsoft.com/office/powerpoint/2010/main" val="296577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83AACCD-1291-4221-85FB-142111AF0902}" type="datetimeFigureOut">
              <a:rPr lang="el-GR" smtClean="0"/>
              <a:t>29/3/2019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7B28698-AA30-4A3E-8FE7-F1B8DFD6F99C}"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0588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83AACCD-1291-4221-85FB-142111AF0902}" type="datetimeFigureOut">
              <a:rPr lang="el-GR" smtClean="0"/>
              <a:t>29/3/2019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7B28698-AA30-4A3E-8FE7-F1B8DFD6F99C}"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4187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83AACCD-1291-4221-85FB-142111AF0902}" type="datetimeFigureOut">
              <a:rPr lang="el-GR" smtClean="0"/>
              <a:t>29/3/2019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7B28698-AA30-4A3E-8FE7-F1B8DFD6F99C}" type="slidenum">
              <a:rPr lang="el-GR" smtClean="0"/>
              <a:t>‹#›</a:t>
            </a:fld>
            <a:endParaRPr lang="el-GR"/>
          </a:p>
        </p:txBody>
      </p:sp>
    </p:spTree>
    <p:extLst>
      <p:ext uri="{BB962C8B-B14F-4D97-AF65-F5344CB8AC3E}">
        <p14:creationId xmlns:p14="http://schemas.microsoft.com/office/powerpoint/2010/main" val="4080016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83AACCD-1291-4221-85FB-142111AF0902}" type="datetimeFigureOut">
              <a:rPr lang="el-GR" smtClean="0"/>
              <a:t>29/3/2019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7B28698-AA30-4A3E-8FE7-F1B8DFD6F99C}"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8732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83AACCD-1291-4221-85FB-142111AF0902}" type="datetimeFigureOut">
              <a:rPr lang="el-GR" smtClean="0"/>
              <a:t>29/3/2019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7B28698-AA30-4A3E-8FE7-F1B8DFD6F99C}"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6131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83AACCD-1291-4221-85FB-142111AF0902}" type="datetimeFigureOut">
              <a:rPr lang="el-GR" smtClean="0"/>
              <a:t>29/3/2019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7B28698-AA30-4A3E-8FE7-F1B8DFD6F99C}"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3936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83AACCD-1291-4221-85FB-142111AF0902}" type="datetimeFigureOut">
              <a:rPr lang="el-GR" smtClean="0"/>
              <a:t>29/3/2019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7B28698-AA30-4A3E-8FE7-F1B8DFD6F99C}"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1470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83AACCD-1291-4221-85FB-142111AF0902}" type="datetimeFigureOut">
              <a:rPr lang="el-GR" smtClean="0"/>
              <a:t>29/3/2019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7B28698-AA30-4A3E-8FE7-F1B8DFD6F99C}" type="slidenum">
              <a:rPr lang="el-GR" smtClean="0"/>
              <a:t>‹#›</a:t>
            </a:fld>
            <a:endParaRPr lang="el-GR"/>
          </a:p>
        </p:txBody>
      </p:sp>
    </p:spTree>
    <p:extLst>
      <p:ext uri="{BB962C8B-B14F-4D97-AF65-F5344CB8AC3E}">
        <p14:creationId xmlns:p14="http://schemas.microsoft.com/office/powerpoint/2010/main" val="25989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83AACCD-1291-4221-85FB-142111AF0902}" type="datetimeFigureOut">
              <a:rPr lang="el-GR" smtClean="0"/>
              <a:t>29/3/2019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7B28698-AA30-4A3E-8FE7-F1B8DFD6F99C}"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85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83AACCD-1291-4221-85FB-142111AF0902}" type="datetimeFigureOut">
              <a:rPr lang="el-GR" smtClean="0"/>
              <a:t>29/3/2019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7B28698-AA30-4A3E-8FE7-F1B8DFD6F99C}" type="slidenum">
              <a:rPr lang="el-GR" smtClean="0"/>
              <a:t>‹#›</a:t>
            </a:fld>
            <a:endParaRPr lang="el-G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9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83AACCD-1291-4221-85FB-142111AF0902}" type="datetimeFigureOut">
              <a:rPr lang="el-GR" smtClean="0"/>
              <a:t>29/3/2019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7B28698-AA30-4A3E-8FE7-F1B8DFD6F99C}"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57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83AACCD-1291-4221-85FB-142111AF0902}" type="datetimeFigureOut">
              <a:rPr lang="el-GR" smtClean="0"/>
              <a:t>29/3/2019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7B28698-AA30-4A3E-8FE7-F1B8DFD6F99C}"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59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AACCD-1291-4221-85FB-142111AF0902}" type="datetimeFigureOut">
              <a:rPr lang="el-GR" smtClean="0"/>
              <a:t>29/3/2019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7B28698-AA30-4A3E-8FE7-F1B8DFD6F99C}" type="slidenum">
              <a:rPr lang="el-GR" smtClean="0"/>
              <a:t>‹#›</a:t>
            </a:fld>
            <a:endParaRPr lang="el-GR"/>
          </a:p>
        </p:txBody>
      </p:sp>
    </p:spTree>
    <p:extLst>
      <p:ext uri="{BB962C8B-B14F-4D97-AF65-F5344CB8AC3E}">
        <p14:creationId xmlns:p14="http://schemas.microsoft.com/office/powerpoint/2010/main" val="178712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83AACCD-1291-4221-85FB-142111AF0902}" type="datetimeFigureOut">
              <a:rPr lang="el-GR" smtClean="0"/>
              <a:t>29/3/2019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7B28698-AA30-4A3E-8FE7-F1B8DFD6F99C}"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095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83AACCD-1291-4221-85FB-142111AF0902}" type="datetimeFigureOut">
              <a:rPr lang="el-GR" smtClean="0"/>
              <a:t>29/3/2019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7B28698-AA30-4A3E-8FE7-F1B8DFD6F99C}" type="slidenum">
              <a:rPr lang="el-GR" smtClean="0"/>
              <a:t>‹#›</a:t>
            </a:fld>
            <a:endParaRPr lang="el-GR"/>
          </a:p>
        </p:txBody>
      </p:sp>
    </p:spTree>
    <p:extLst>
      <p:ext uri="{BB962C8B-B14F-4D97-AF65-F5344CB8AC3E}">
        <p14:creationId xmlns:p14="http://schemas.microsoft.com/office/powerpoint/2010/main" val="95612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3AACCD-1291-4221-85FB-142111AF0902}" type="datetimeFigureOut">
              <a:rPr lang="el-GR" smtClean="0"/>
              <a:t>29/3/2019</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B28698-AA30-4A3E-8FE7-F1B8DFD6F99C}" type="slidenum">
              <a:rPr lang="el-GR" smtClean="0"/>
              <a:t>‹#›</a:t>
            </a:fld>
            <a:endParaRPr lang="el-GR"/>
          </a:p>
        </p:txBody>
      </p:sp>
    </p:spTree>
    <p:extLst>
      <p:ext uri="{BB962C8B-B14F-4D97-AF65-F5344CB8AC3E}">
        <p14:creationId xmlns:p14="http://schemas.microsoft.com/office/powerpoint/2010/main" val="89801710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24727C-5739-4111-BB68-5CAF2F73D11E}"/>
              </a:ext>
            </a:extLst>
          </p:cNvPr>
          <p:cNvSpPr>
            <a:spLocks noGrp="1"/>
          </p:cNvSpPr>
          <p:nvPr>
            <p:ph type="ctrTitle"/>
          </p:nvPr>
        </p:nvSpPr>
        <p:spPr>
          <a:xfrm>
            <a:off x="1567543" y="1588168"/>
            <a:ext cx="9149156" cy="2644719"/>
          </a:xfrm>
        </p:spPr>
        <p:txBody>
          <a:bodyPr anchor="ctr">
            <a:normAutofit/>
          </a:bodyPr>
          <a:lstStyle/>
          <a:p>
            <a:r>
              <a:rPr lang="en-US" sz="4800"/>
              <a:t>The Lady or the Tiger?</a:t>
            </a:r>
            <a:endParaRPr lang="el-GR" sz="4800"/>
          </a:p>
        </p:txBody>
      </p:sp>
      <p:sp>
        <p:nvSpPr>
          <p:cNvPr id="3" name="Υπότιτλος 2">
            <a:extLst>
              <a:ext uri="{FF2B5EF4-FFF2-40B4-BE49-F238E27FC236}">
                <a16:creationId xmlns:a16="http://schemas.microsoft.com/office/drawing/2014/main" id="{F7A9A976-B938-4081-9015-9500BF602B15}"/>
              </a:ext>
            </a:extLst>
          </p:cNvPr>
          <p:cNvSpPr>
            <a:spLocks noGrp="1"/>
          </p:cNvSpPr>
          <p:nvPr>
            <p:ph type="subTitle" idx="1"/>
          </p:nvPr>
        </p:nvSpPr>
        <p:spPr>
          <a:xfrm>
            <a:off x="1828801" y="3804346"/>
            <a:ext cx="8626640" cy="1318260"/>
          </a:xfrm>
        </p:spPr>
        <p:txBody>
          <a:bodyPr>
            <a:normAutofit/>
          </a:bodyPr>
          <a:lstStyle/>
          <a:p>
            <a:pPr>
              <a:lnSpc>
                <a:spcPct val="90000"/>
              </a:lnSpc>
            </a:pPr>
            <a:r>
              <a:rPr lang="en-US" sz="1800" dirty="0"/>
              <a:t>A brief introduction.</a:t>
            </a:r>
          </a:p>
          <a:p>
            <a:pPr>
              <a:lnSpc>
                <a:spcPct val="90000"/>
              </a:lnSpc>
            </a:pPr>
            <a:r>
              <a:rPr lang="en-US" sz="1800" dirty="0"/>
              <a:t>By Georgios </a:t>
            </a:r>
            <a:r>
              <a:rPr lang="en-US" sz="1800" dirty="0" err="1"/>
              <a:t>Kokkolis</a:t>
            </a:r>
            <a:r>
              <a:rPr lang="en-US" sz="1800" dirty="0"/>
              <a:t>- Papadopoulos</a:t>
            </a:r>
            <a:endParaRPr lang="el-GR" sz="1800" dirty="0"/>
          </a:p>
        </p:txBody>
      </p:sp>
    </p:spTree>
    <p:extLst>
      <p:ext uri="{BB962C8B-B14F-4D97-AF65-F5344CB8AC3E}">
        <p14:creationId xmlns:p14="http://schemas.microsoft.com/office/powerpoint/2010/main" val="359364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BC64B5-7F8D-429B-9B5F-C7105696F3FD}"/>
              </a:ext>
            </a:extLst>
          </p:cNvPr>
          <p:cNvSpPr>
            <a:spLocks noGrp="1"/>
          </p:cNvSpPr>
          <p:nvPr>
            <p:ph type="title"/>
          </p:nvPr>
        </p:nvSpPr>
        <p:spPr>
          <a:xfrm>
            <a:off x="4626508" y="982132"/>
            <a:ext cx="6270090" cy="1303867"/>
          </a:xfrm>
        </p:spPr>
        <p:txBody>
          <a:bodyPr vert="horz" lIns="91440" tIns="45720" rIns="91440" bIns="45720" rtlCol="0" anchor="ctr">
            <a:normAutofit/>
          </a:bodyPr>
          <a:lstStyle/>
          <a:p>
            <a:r>
              <a:rPr lang="en-US" dirty="0"/>
              <a:t>Basic Information.</a:t>
            </a:r>
            <a:endParaRPr lang="en-US"/>
          </a:p>
        </p:txBody>
      </p:sp>
      <p:sp>
        <p:nvSpPr>
          <p:cNvPr id="3" name="Θέση περιεχομένου 2">
            <a:extLst>
              <a:ext uri="{FF2B5EF4-FFF2-40B4-BE49-F238E27FC236}">
                <a16:creationId xmlns:a16="http://schemas.microsoft.com/office/drawing/2014/main" id="{BF027901-F396-4A5E-B78D-C5ACCF29A54E}"/>
              </a:ext>
            </a:extLst>
          </p:cNvPr>
          <p:cNvSpPr>
            <a:spLocks noGrp="1"/>
          </p:cNvSpPr>
          <p:nvPr>
            <p:ph sz="half" idx="1"/>
          </p:nvPr>
        </p:nvSpPr>
        <p:spPr>
          <a:xfrm>
            <a:off x="4636482" y="2556932"/>
            <a:ext cx="6260114" cy="3318936"/>
          </a:xfrm>
        </p:spPr>
        <p:txBody>
          <a:bodyPr vert="horz" lIns="91440" tIns="45720" rIns="91440" bIns="45720" rtlCol="0" anchor="t">
            <a:normAutofit/>
          </a:bodyPr>
          <a:lstStyle/>
          <a:p>
            <a:r>
              <a:rPr lang="en-US" dirty="0"/>
              <a:t>“The Lady or the Tiger?” is a short story written by Frank Richard Stockton and published in 1882 in the magazine </a:t>
            </a:r>
            <a:r>
              <a:rPr lang="en-US" i="1" dirty="0"/>
              <a:t>“The Century”.</a:t>
            </a:r>
          </a:p>
          <a:p>
            <a:r>
              <a:rPr lang="en-US" dirty="0"/>
              <a:t>It has been included in many anthologies over the years and highly praised for its unconventional ending.</a:t>
            </a:r>
          </a:p>
        </p:txBody>
      </p:sp>
      <p:pic>
        <p:nvPicPr>
          <p:cNvPr id="6" name="Θέση περιεχομένου 5">
            <a:extLst>
              <a:ext uri="{FF2B5EF4-FFF2-40B4-BE49-F238E27FC236}">
                <a16:creationId xmlns:a16="http://schemas.microsoft.com/office/drawing/2014/main" id="{2E50A3FD-0192-4A6C-A383-3DE1783CCC75}"/>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8922" r="1" b="1"/>
          <a:stretch/>
        </p:blipFill>
        <p:spPr>
          <a:xfrm>
            <a:off x="1412683" y="1410208"/>
            <a:ext cx="2433793" cy="3858780"/>
          </a:xfrm>
          <a:prstGeom prst="rect">
            <a:avLst/>
          </a:prstGeom>
        </p:spPr>
      </p:pic>
    </p:spTree>
    <p:extLst>
      <p:ext uri="{BB962C8B-B14F-4D97-AF65-F5344CB8AC3E}">
        <p14:creationId xmlns:p14="http://schemas.microsoft.com/office/powerpoint/2010/main" val="37023250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CA9E50-B76A-428A-92C9-9BAC41446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5E3F79-81BB-4454-A267-DDCA42824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1F375A4-17F0-4BA7-B751-68BFAAEC4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7C076E8E-9927-4879-B920-4C92FCC7A986}"/>
              </a:ext>
            </a:extLst>
          </p:cNvPr>
          <p:cNvSpPr>
            <a:spLocks noGrp="1"/>
          </p:cNvSpPr>
          <p:nvPr>
            <p:ph type="title"/>
          </p:nvPr>
        </p:nvSpPr>
        <p:spPr>
          <a:xfrm>
            <a:off x="1055599" y="1055077"/>
            <a:ext cx="2532909" cy="4794578"/>
          </a:xfrm>
        </p:spPr>
        <p:txBody>
          <a:bodyPr>
            <a:normAutofit/>
          </a:bodyPr>
          <a:lstStyle/>
          <a:p>
            <a:r>
              <a:rPr lang="en-US">
                <a:solidFill>
                  <a:srgbClr val="262626"/>
                </a:solidFill>
              </a:rPr>
              <a:t>The writer.</a:t>
            </a:r>
            <a:endParaRPr lang="el-GR">
              <a:solidFill>
                <a:srgbClr val="262626"/>
              </a:solidFill>
            </a:endParaRPr>
          </a:p>
        </p:txBody>
      </p:sp>
      <p:sp useBgFill="1">
        <p:nvSpPr>
          <p:cNvPr id="18" name="Rectangle 17">
            <a:extLst>
              <a:ext uri="{FF2B5EF4-FFF2-40B4-BE49-F238E27FC236}">
                <a16:creationId xmlns:a16="http://schemas.microsoft.com/office/drawing/2014/main" id="{5D2122D3-4056-4C50-B4AC-74BB2940E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Θέση περιεχομένου 4">
            <a:extLst>
              <a:ext uri="{FF2B5EF4-FFF2-40B4-BE49-F238E27FC236}">
                <a16:creationId xmlns:a16="http://schemas.microsoft.com/office/drawing/2014/main" id="{4E2AA98C-EEEB-43E7-A464-CCBBDC8362FA}"/>
              </a:ext>
            </a:extLst>
          </p:cNvPr>
          <p:cNvGraphicFramePr>
            <a:graphicFrameLocks noGrp="1"/>
          </p:cNvGraphicFramePr>
          <p:nvPr>
            <p:ph idx="1"/>
            <p:extLst>
              <p:ext uri="{D42A27DB-BD31-4B8C-83A1-F6EECF244321}">
                <p14:modId xmlns:p14="http://schemas.microsoft.com/office/powerpoint/2010/main" val="669833949"/>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1302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17548D25-463B-4901-97C0-024398BE09B5}"/>
              </a:ext>
            </a:extLst>
          </p:cNvPr>
          <p:cNvSpPr>
            <a:spLocks noGrp="1"/>
          </p:cNvSpPr>
          <p:nvPr>
            <p:ph type="title"/>
          </p:nvPr>
        </p:nvSpPr>
        <p:spPr>
          <a:xfrm>
            <a:off x="952108" y="954756"/>
            <a:ext cx="2730414" cy="4946003"/>
          </a:xfrm>
        </p:spPr>
        <p:txBody>
          <a:bodyPr>
            <a:normAutofit/>
          </a:bodyPr>
          <a:lstStyle/>
          <a:p>
            <a:r>
              <a:rPr lang="en-US" sz="3600">
                <a:solidFill>
                  <a:srgbClr val="FFFFFF"/>
                </a:solidFill>
              </a:rPr>
              <a:t>A short summary.</a:t>
            </a:r>
            <a:endParaRPr lang="el-GR" sz="3600">
              <a:solidFill>
                <a:srgbClr val="FFFFFF"/>
              </a:solidFill>
            </a:endParaRPr>
          </a:p>
        </p:txBody>
      </p:sp>
      <p:sp>
        <p:nvSpPr>
          <p:cNvPr id="14"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3DC01153-C424-4B85-99A4-2034097A3438}"/>
              </a:ext>
            </a:extLst>
          </p:cNvPr>
          <p:cNvSpPr>
            <a:spLocks noGrp="1"/>
          </p:cNvSpPr>
          <p:nvPr>
            <p:ph idx="1"/>
          </p:nvPr>
        </p:nvSpPr>
        <p:spPr>
          <a:xfrm>
            <a:off x="5140934" y="469900"/>
            <a:ext cx="5953630" cy="5405968"/>
          </a:xfrm>
        </p:spPr>
        <p:txBody>
          <a:bodyPr anchor="ctr">
            <a:normAutofit lnSpcReduction="10000"/>
          </a:bodyPr>
          <a:lstStyle/>
          <a:p>
            <a:r>
              <a:rPr lang="en-US" dirty="0">
                <a:solidFill>
                  <a:srgbClr val="212121"/>
                </a:solidFill>
              </a:rPr>
              <a:t>“The Lady Or The Tiger?” tells the story of a kingdom ruled by a semi-barbaric king.</a:t>
            </a:r>
          </a:p>
          <a:p>
            <a:r>
              <a:rPr lang="en-US" dirty="0">
                <a:solidFill>
                  <a:srgbClr val="212121"/>
                </a:solidFill>
              </a:rPr>
              <a:t>In issues of Justice, the traditional practice resembled that of ancient Roman times. Whoever was accused of any crime was thrown into a colosseum-like arena and, while the whole kingdom observed, was given a choice between two massive, mysterious doors.</a:t>
            </a:r>
          </a:p>
          <a:p>
            <a:r>
              <a:rPr lang="en-US" dirty="0">
                <a:solidFill>
                  <a:srgbClr val="212121"/>
                </a:solidFill>
              </a:rPr>
              <a:t> One contained a ferocious tiger ready to tear the accused apart, confirming his guilt. The second one contained a beautiful woman, picked by the king, ready to marry the accused and start his exonerated life as an innocent man.</a:t>
            </a:r>
            <a:endParaRPr lang="el-GR" dirty="0">
              <a:solidFill>
                <a:srgbClr val="212121"/>
              </a:solidFill>
            </a:endParaRPr>
          </a:p>
        </p:txBody>
      </p:sp>
    </p:spTree>
    <p:extLst>
      <p:ext uri="{BB962C8B-B14F-4D97-AF65-F5344CB8AC3E}">
        <p14:creationId xmlns:p14="http://schemas.microsoft.com/office/powerpoint/2010/main" val="1952622478"/>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EF18DB1F-E8BC-4F02-8ACD-409056668E70}"/>
              </a:ext>
            </a:extLst>
          </p:cNvPr>
          <p:cNvSpPr>
            <a:spLocks noGrp="1"/>
          </p:cNvSpPr>
          <p:nvPr>
            <p:ph type="title"/>
          </p:nvPr>
        </p:nvSpPr>
        <p:spPr>
          <a:xfrm>
            <a:off x="952108" y="954756"/>
            <a:ext cx="2730414" cy="4946003"/>
          </a:xfrm>
        </p:spPr>
        <p:txBody>
          <a:bodyPr>
            <a:normAutofit/>
          </a:bodyPr>
          <a:lstStyle/>
          <a:p>
            <a:r>
              <a:rPr lang="en-US" sz="3600" dirty="0">
                <a:solidFill>
                  <a:srgbClr val="FFFFFF"/>
                </a:solidFill>
              </a:rPr>
              <a:t>A short summary.</a:t>
            </a:r>
            <a:endParaRPr lang="el-GR" sz="3600" dirty="0">
              <a:solidFill>
                <a:srgbClr val="FFFFFF"/>
              </a:solidFill>
            </a:endParaRPr>
          </a:p>
        </p:txBody>
      </p:sp>
      <p:sp>
        <p:nvSpPr>
          <p:cNvPr id="14"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E9CE0EBC-3EC2-4CB2-8A9B-F758FD6CE330}"/>
              </a:ext>
            </a:extLst>
          </p:cNvPr>
          <p:cNvSpPr>
            <a:spLocks noGrp="1"/>
          </p:cNvSpPr>
          <p:nvPr>
            <p:ph idx="1"/>
          </p:nvPr>
        </p:nvSpPr>
        <p:spPr>
          <a:xfrm>
            <a:off x="5140934" y="469900"/>
            <a:ext cx="5953630" cy="5405968"/>
          </a:xfrm>
        </p:spPr>
        <p:txBody>
          <a:bodyPr anchor="ctr">
            <a:normAutofit fontScale="92500" lnSpcReduction="10000"/>
          </a:bodyPr>
          <a:lstStyle/>
          <a:p>
            <a:r>
              <a:rPr lang="en-US" dirty="0">
                <a:solidFill>
                  <a:srgbClr val="212121"/>
                </a:solidFill>
              </a:rPr>
              <a:t>The story mainly follows a young couple that is in love. However, is this a love story?</a:t>
            </a:r>
          </a:p>
          <a:p>
            <a:r>
              <a:rPr lang="en-US" dirty="0">
                <a:solidFill>
                  <a:srgbClr val="212121"/>
                </a:solidFill>
              </a:rPr>
              <a:t>The couple in question includes the king’s daughter and a low-ranking man. Once the king learns of this affair, he condemns the young man and prepares for his “trial”</a:t>
            </a:r>
          </a:p>
          <a:p>
            <a:r>
              <a:rPr lang="en-US" dirty="0">
                <a:solidFill>
                  <a:srgbClr val="212121"/>
                </a:solidFill>
              </a:rPr>
              <a:t>When the day of the “trial” comes, the king’s daughter has used her status in order to learn which door contains the woman and which contains the tiger. The author lets us know that the woman hidden behind that door is someone that is hated by the king’s daughter. </a:t>
            </a:r>
          </a:p>
          <a:p>
            <a:r>
              <a:rPr lang="en-US" dirty="0">
                <a:solidFill>
                  <a:srgbClr val="212121"/>
                </a:solidFill>
              </a:rPr>
              <a:t>After a short reflection on human nature and the woman’s dilemma we learn that the young man waited for his love’s signal in order to pick a door.</a:t>
            </a:r>
          </a:p>
        </p:txBody>
      </p:sp>
    </p:spTree>
    <p:extLst>
      <p:ext uri="{BB962C8B-B14F-4D97-AF65-F5344CB8AC3E}">
        <p14:creationId xmlns:p14="http://schemas.microsoft.com/office/powerpoint/2010/main" val="4549015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954E3F-C90F-4AED-8C5E-30BBC99870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9">
            <a:extLst>
              <a:ext uri="{FF2B5EF4-FFF2-40B4-BE49-F238E27FC236}">
                <a16:creationId xmlns:a16="http://schemas.microsoft.com/office/drawing/2014/main" id="{45F274D6-81B5-4350-AFD5-014504FF5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18866C8-B9BB-48B4-B5C2-B0BB272CFBCC}"/>
              </a:ext>
            </a:extLst>
          </p:cNvPr>
          <p:cNvSpPr>
            <a:spLocks noGrp="1"/>
          </p:cNvSpPr>
          <p:nvPr>
            <p:ph type="title"/>
          </p:nvPr>
        </p:nvSpPr>
        <p:spPr>
          <a:xfrm>
            <a:off x="640080" y="635508"/>
            <a:ext cx="3354470" cy="5586984"/>
          </a:xfrm>
        </p:spPr>
        <p:txBody>
          <a:bodyPr>
            <a:normAutofit/>
          </a:bodyPr>
          <a:lstStyle/>
          <a:p>
            <a:r>
              <a:rPr lang="en-US">
                <a:solidFill>
                  <a:srgbClr val="212121"/>
                </a:solidFill>
              </a:rPr>
              <a:t>The ending.</a:t>
            </a:r>
            <a:endParaRPr lang="el-GR">
              <a:solidFill>
                <a:srgbClr val="212121"/>
              </a:solidFill>
            </a:endParaRPr>
          </a:p>
        </p:txBody>
      </p:sp>
      <p:sp useBgFill="1">
        <p:nvSpPr>
          <p:cNvPr id="34" name="Rectangle 11">
            <a:extLst>
              <a:ext uri="{FF2B5EF4-FFF2-40B4-BE49-F238E27FC236}">
                <a16:creationId xmlns:a16="http://schemas.microsoft.com/office/drawing/2014/main" id="{8D21268E-FF5E-4624-BB9D-B825216E9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4082" y="469900"/>
            <a:ext cx="6582982" cy="5918200"/>
          </a:xfrm>
          <a:prstGeom prst="rect">
            <a:avLst/>
          </a:prstGeom>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3">
            <a:extLst>
              <a:ext uri="{FF2B5EF4-FFF2-40B4-BE49-F238E27FC236}">
                <a16:creationId xmlns:a16="http://schemas.microsoft.com/office/drawing/2014/main" id="{92819B5D-60BA-4995-92D8-FC547E604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6" name="Θέση περιεχομένου 2">
            <a:extLst>
              <a:ext uri="{FF2B5EF4-FFF2-40B4-BE49-F238E27FC236}">
                <a16:creationId xmlns:a16="http://schemas.microsoft.com/office/drawing/2014/main" id="{310603FB-A4F4-4E63-828D-587377F9D99B}"/>
              </a:ext>
            </a:extLst>
          </p:cNvPr>
          <p:cNvSpPr>
            <a:spLocks noGrp="1"/>
          </p:cNvSpPr>
          <p:nvPr>
            <p:ph idx="1"/>
          </p:nvPr>
        </p:nvSpPr>
        <p:spPr>
          <a:xfrm>
            <a:off x="5617804" y="954756"/>
            <a:ext cx="5613283" cy="4853888"/>
          </a:xfrm>
        </p:spPr>
        <p:txBody>
          <a:bodyPr anchor="ctr">
            <a:normAutofit/>
          </a:bodyPr>
          <a:lstStyle/>
          <a:p>
            <a:r>
              <a:rPr lang="en-US" sz="2000" dirty="0">
                <a:solidFill>
                  <a:schemeClr val="tx1"/>
                </a:solidFill>
              </a:rPr>
              <a:t>In order to understand the importance of this story we need to first understand this ambiguous ending.</a:t>
            </a:r>
          </a:p>
          <a:p>
            <a:r>
              <a:rPr lang="en-US" sz="2000" dirty="0">
                <a:solidFill>
                  <a:schemeClr val="tx1"/>
                </a:solidFill>
              </a:rPr>
              <a:t>When the king’s daughter finally makes a decision we do not get to find out which door the young man chose. This means that the story is open-ended. The important issue is not whether the man got eaten by the tiger or married the lady, but whether the reader believes the king’s daughter was driven by her jealousy or her love in making her decision.</a:t>
            </a:r>
          </a:p>
          <a:p>
            <a:r>
              <a:rPr lang="en-US" sz="2000" dirty="0">
                <a:solidFill>
                  <a:schemeClr val="tx1"/>
                </a:solidFill>
              </a:rPr>
              <a:t>These unconventional, for a children’s story, themes are what makes this story important, the state of the human mind and the nature of society.</a:t>
            </a:r>
            <a:endParaRPr lang="el-GR" sz="2000" dirty="0">
              <a:solidFill>
                <a:schemeClr val="tx1"/>
              </a:solidFill>
            </a:endParaRPr>
          </a:p>
        </p:txBody>
      </p:sp>
    </p:spTree>
    <p:extLst>
      <p:ext uri="{BB962C8B-B14F-4D97-AF65-F5344CB8AC3E}">
        <p14:creationId xmlns:p14="http://schemas.microsoft.com/office/powerpoint/2010/main" val="303670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D86E93-9936-4A5E-8BED-FFBE186E1AAA}"/>
              </a:ext>
            </a:extLst>
          </p:cNvPr>
          <p:cNvSpPr>
            <a:spLocks noGrp="1"/>
          </p:cNvSpPr>
          <p:nvPr>
            <p:ph type="title"/>
          </p:nvPr>
        </p:nvSpPr>
        <p:spPr/>
        <p:txBody>
          <a:bodyPr>
            <a:normAutofit/>
          </a:bodyPr>
          <a:lstStyle/>
          <a:p>
            <a:r>
              <a:rPr lang="en-US" dirty="0"/>
              <a:t>Themes.</a:t>
            </a:r>
            <a:endParaRPr lang="el-GR" dirty="0"/>
          </a:p>
        </p:txBody>
      </p:sp>
      <p:sp>
        <p:nvSpPr>
          <p:cNvPr id="3" name="Θέση περιεχομένου 2">
            <a:extLst>
              <a:ext uri="{FF2B5EF4-FFF2-40B4-BE49-F238E27FC236}">
                <a16:creationId xmlns:a16="http://schemas.microsoft.com/office/drawing/2014/main" id="{1F2E81CE-F981-4252-99F9-CFAD495C2CEF}"/>
              </a:ext>
            </a:extLst>
          </p:cNvPr>
          <p:cNvSpPr>
            <a:spLocks noGrp="1"/>
          </p:cNvSpPr>
          <p:nvPr>
            <p:ph sz="half" idx="1"/>
          </p:nvPr>
        </p:nvSpPr>
        <p:spPr/>
        <p:txBody>
          <a:bodyPr>
            <a:normAutofit fontScale="92500" lnSpcReduction="10000"/>
          </a:bodyPr>
          <a:lstStyle/>
          <a:p>
            <a:pPr>
              <a:lnSpc>
                <a:spcPct val="90000"/>
              </a:lnSpc>
            </a:pPr>
            <a:r>
              <a:rPr lang="en-US" sz="2000" b="1" dirty="0"/>
              <a:t>Civilization and barbarism:</a:t>
            </a:r>
            <a:r>
              <a:rPr lang="en-US" sz="2000" dirty="0"/>
              <a:t> In order to understand the story we need to understand the world the writer creates. The semi-barbaric king is not solely concerned with power, it is shown that he also cares about creating a society that is well-established and protective of its values. His means of doing so might be questionable, nevertheless they are there.</a:t>
            </a:r>
          </a:p>
          <a:p>
            <a:pPr>
              <a:lnSpc>
                <a:spcPct val="90000"/>
              </a:lnSpc>
            </a:pPr>
            <a:r>
              <a:rPr lang="en-US" sz="2000" b="1" dirty="0"/>
              <a:t>Biased Justice: </a:t>
            </a:r>
            <a:r>
              <a:rPr lang="en-US" sz="2000" dirty="0"/>
              <a:t>This issue is central in this story, not only because of the luck-based trials but also through the king’s daughter’s dilemma between morality and self servitude. </a:t>
            </a:r>
          </a:p>
        </p:txBody>
      </p:sp>
      <p:sp>
        <p:nvSpPr>
          <p:cNvPr id="4" name="Θέση περιεχομένου 3">
            <a:extLst>
              <a:ext uri="{FF2B5EF4-FFF2-40B4-BE49-F238E27FC236}">
                <a16:creationId xmlns:a16="http://schemas.microsoft.com/office/drawing/2014/main" id="{F1C62B5A-3EA5-47DD-9D7B-896246F64EE8}"/>
              </a:ext>
            </a:extLst>
          </p:cNvPr>
          <p:cNvSpPr>
            <a:spLocks noGrp="1"/>
          </p:cNvSpPr>
          <p:nvPr>
            <p:ph sz="half" idx="2"/>
          </p:nvPr>
        </p:nvSpPr>
        <p:spPr/>
        <p:txBody>
          <a:bodyPr>
            <a:normAutofit fontScale="92500" lnSpcReduction="10000"/>
          </a:bodyPr>
          <a:lstStyle/>
          <a:p>
            <a:pPr lvl="0">
              <a:lnSpc>
                <a:spcPct val="90000"/>
              </a:lnSpc>
              <a:buClr>
                <a:srgbClr val="B15E28"/>
              </a:buClr>
            </a:pPr>
            <a:r>
              <a:rPr lang="en-US" sz="2000" b="1" dirty="0">
                <a:solidFill>
                  <a:prstClr val="black">
                    <a:lumMod val="85000"/>
                    <a:lumOff val="15000"/>
                  </a:prstClr>
                </a:solidFill>
              </a:rPr>
              <a:t>Interpretation: </a:t>
            </a:r>
            <a:r>
              <a:rPr lang="en-US" sz="2000" dirty="0">
                <a:solidFill>
                  <a:prstClr val="black">
                    <a:lumMod val="85000"/>
                    <a:lumOff val="15000"/>
                  </a:prstClr>
                </a:solidFill>
              </a:rPr>
              <a:t>The open-ended nature of the ending brings up an important issue of literature and art in general. Is it more important to follow the author’s way of thinking or to give the reader the ability to give their own meaning to the story? It is clear that in this case the author is not the “driver” of the story but simply the creator of a world governed by the rules the reader decides to attribute to it.</a:t>
            </a:r>
            <a:endParaRPr lang="el-GR" sz="2000" b="1" dirty="0">
              <a:solidFill>
                <a:prstClr val="black">
                  <a:lumMod val="85000"/>
                  <a:lumOff val="15000"/>
                </a:prstClr>
              </a:solidFill>
            </a:endParaRPr>
          </a:p>
          <a:p>
            <a:endParaRPr lang="el-GR" dirty="0"/>
          </a:p>
        </p:txBody>
      </p:sp>
    </p:spTree>
    <p:extLst>
      <p:ext uri="{BB962C8B-B14F-4D97-AF65-F5344CB8AC3E}">
        <p14:creationId xmlns:p14="http://schemas.microsoft.com/office/powerpoint/2010/main" val="25663011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5F11533-723E-420D-A991-D376E7393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60393DE-86F5-4639-9D54-85E166A843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7" name="Picture 26">
              <a:extLst>
                <a:ext uri="{FF2B5EF4-FFF2-40B4-BE49-F238E27FC236}">
                  <a16:creationId xmlns:a16="http://schemas.microsoft.com/office/drawing/2014/main" id="{6781C5A9-B7CC-4944-80B9-8D48C77D333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 name="Rectangle 27">
              <a:extLst>
                <a:ext uri="{FF2B5EF4-FFF2-40B4-BE49-F238E27FC236}">
                  <a16:creationId xmlns:a16="http://schemas.microsoft.com/office/drawing/2014/main" id="{179E96B4-A8EA-47EF-B2BB-92FF796E9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9" name="Picture 28">
              <a:extLst>
                <a:ext uri="{FF2B5EF4-FFF2-40B4-BE49-F238E27FC236}">
                  <a16:creationId xmlns:a16="http://schemas.microsoft.com/office/drawing/2014/main" id="{A4EF7629-2B5A-4DD5-81B4-4878E937151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30" name="Picture 29">
              <a:extLst>
                <a:ext uri="{FF2B5EF4-FFF2-40B4-BE49-F238E27FC236}">
                  <a16:creationId xmlns:a16="http://schemas.microsoft.com/office/drawing/2014/main" id="{58963C9E-C5BF-4148-A145-6931A8AB11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5" name="Τίτλος 4">
            <a:extLst>
              <a:ext uri="{FF2B5EF4-FFF2-40B4-BE49-F238E27FC236}">
                <a16:creationId xmlns:a16="http://schemas.microsoft.com/office/drawing/2014/main" id="{11703B86-68CA-4F07-A3E3-92A446BD9291}"/>
              </a:ext>
            </a:extLst>
          </p:cNvPr>
          <p:cNvSpPr>
            <a:spLocks noGrp="1"/>
          </p:cNvSpPr>
          <p:nvPr>
            <p:ph type="title"/>
          </p:nvPr>
        </p:nvSpPr>
        <p:spPr>
          <a:xfrm>
            <a:off x="1285348" y="1368553"/>
            <a:ext cx="9601196" cy="1303867"/>
          </a:xfrm>
        </p:spPr>
        <p:txBody>
          <a:bodyPr>
            <a:normAutofit/>
          </a:bodyPr>
          <a:lstStyle/>
          <a:p>
            <a:r>
              <a:rPr lang="en-US" dirty="0">
                <a:solidFill>
                  <a:srgbClr val="262626"/>
                </a:solidFill>
              </a:rPr>
              <a:t>Other information.</a:t>
            </a:r>
            <a:endParaRPr lang="el-GR" dirty="0">
              <a:solidFill>
                <a:srgbClr val="262626"/>
              </a:solidFill>
            </a:endParaRPr>
          </a:p>
        </p:txBody>
      </p:sp>
      <p:graphicFrame>
        <p:nvGraphicFramePr>
          <p:cNvPr id="8" name="Θέση περιεχομένου 5">
            <a:extLst>
              <a:ext uri="{FF2B5EF4-FFF2-40B4-BE49-F238E27FC236}">
                <a16:creationId xmlns:a16="http://schemas.microsoft.com/office/drawing/2014/main" id="{078A1FCF-6065-44DB-B34F-D436A75DDDF4}"/>
              </a:ext>
            </a:extLst>
          </p:cNvPr>
          <p:cNvGraphicFramePr>
            <a:graphicFrameLocks noGrp="1"/>
          </p:cNvGraphicFramePr>
          <p:nvPr>
            <p:ph idx="1"/>
            <p:extLst>
              <p:ext uri="{D42A27DB-BD31-4B8C-83A1-F6EECF244321}">
                <p14:modId xmlns:p14="http://schemas.microsoft.com/office/powerpoint/2010/main" val="884197515"/>
              </p:ext>
            </p:extLst>
          </p:nvPr>
        </p:nvGraphicFramePr>
        <p:xfrm>
          <a:off x="608012" y="2286000"/>
          <a:ext cx="10972800" cy="3962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06007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E3F2784-92E5-48AF-8AA7-DA101BE3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C48685-54C0-406B-BCC6-CD5287724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3">
              <a:duotone>
                <a:schemeClr val="bg2">
                  <a:shade val="45000"/>
                  <a:satMod val="135000"/>
                </a:schemeClr>
                <a:prstClr val="white"/>
              </a:duotone>
              <a:extLst/>
            </a:blip>
            <a:srcRect/>
            <a:tile tx="0" ty="0" sx="90000" sy="100000" flip="none" algn="ctr"/>
          </a:blipFill>
          <a:ln>
            <a:noFill/>
          </a:ln>
          <a:effectLst>
            <a:outerShdw blurRad="114300" dist="139700" dir="3000000" sx="98000" sy="98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20BF791-76D3-4EAF-AB8A-828787F186E2}"/>
              </a:ext>
            </a:extLst>
          </p:cNvPr>
          <p:cNvSpPr>
            <a:spLocks noGrp="1"/>
          </p:cNvSpPr>
          <p:nvPr>
            <p:ph type="ctrTitle"/>
          </p:nvPr>
        </p:nvSpPr>
        <p:spPr>
          <a:xfrm>
            <a:off x="2698861" y="1871131"/>
            <a:ext cx="6815669" cy="2349721"/>
          </a:xfrm>
        </p:spPr>
        <p:txBody>
          <a:bodyPr anchor="ctr">
            <a:normAutofit/>
          </a:bodyPr>
          <a:lstStyle/>
          <a:p>
            <a:r>
              <a:rPr lang="en-US" sz="4400" dirty="0">
                <a:solidFill>
                  <a:srgbClr val="212121"/>
                </a:solidFill>
              </a:rPr>
              <a:t>Thank you for your time and attention.</a:t>
            </a:r>
            <a:endParaRPr lang="el-GR" sz="4400" dirty="0">
              <a:solidFill>
                <a:srgbClr val="212121"/>
              </a:solidFill>
            </a:endParaRPr>
          </a:p>
        </p:txBody>
      </p:sp>
      <p:cxnSp>
        <p:nvCxnSpPr>
          <p:cNvPr id="12" name="Straight Connector 11">
            <a:extLst>
              <a:ext uri="{FF2B5EF4-FFF2-40B4-BE49-F238E27FC236}">
                <a16:creationId xmlns:a16="http://schemas.microsoft.com/office/drawing/2014/main" id="{DE9E818D-F990-490E-9599-A842EBC9B0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0895" y="4280121"/>
            <a:ext cx="1371600"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9320388"/>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836</Words>
  <Application>Microsoft Office PowerPoint</Application>
  <PresentationFormat>Ευρεία οθόνη</PresentationFormat>
  <Paragraphs>33</Paragraphs>
  <Slides>9</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vt:i4>
      </vt:variant>
    </vt:vector>
  </HeadingPairs>
  <TitlesOfParts>
    <vt:vector size="13" baseType="lpstr">
      <vt:lpstr>Arial</vt:lpstr>
      <vt:lpstr>Calibri</vt:lpstr>
      <vt:lpstr>Garamond</vt:lpstr>
      <vt:lpstr>Οργανικό</vt:lpstr>
      <vt:lpstr>The Lady or the Tiger?</vt:lpstr>
      <vt:lpstr>Basic Information.</vt:lpstr>
      <vt:lpstr>The writer.</vt:lpstr>
      <vt:lpstr>A short summary.</vt:lpstr>
      <vt:lpstr>A short summary.</vt:lpstr>
      <vt:lpstr>The ending.</vt:lpstr>
      <vt:lpstr>Themes.</vt:lpstr>
      <vt:lpstr>Other information.</vt:lpstr>
      <vt:lpstr>Thank you for your time and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Lady or the Tiger?</dc:title>
  <dc:creator>aikaterini papadopoulou</dc:creator>
  <cp:lastModifiedBy>aikaterini papadopoulou</cp:lastModifiedBy>
  <cp:revision>3</cp:revision>
  <dcterms:created xsi:type="dcterms:W3CDTF">2019-03-31T13:37:57Z</dcterms:created>
  <dcterms:modified xsi:type="dcterms:W3CDTF">2019-03-31T14:28:30Z</dcterms:modified>
</cp:coreProperties>
</file>